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4"/>
  </p:notesMasterIdLst>
  <p:sldIdLst>
    <p:sldId id="256" r:id="rId3"/>
    <p:sldId id="257" r:id="rId4"/>
    <p:sldId id="258" r:id="rId5"/>
    <p:sldId id="259" r:id="rId6"/>
    <p:sldId id="260" r:id="rId7"/>
    <p:sldId id="261" r:id="rId8"/>
    <p:sldId id="262" r:id="rId9"/>
    <p:sldId id="263"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73" r:id="rId28"/>
    <p:sldId id="274" r:id="rId29"/>
    <p:sldId id="275" r:id="rId30"/>
    <p:sldId id="276" r:id="rId31"/>
    <p:sldId id="277" r:id="rId32"/>
    <p:sldId id="27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D36A84-2B51-4189-A639-CCD088BE1612}" type="datetimeFigureOut">
              <a:rPr lang="en-US" smtClean="0"/>
              <a:t>12/16/2016</a:t>
            </a:fld>
            <a:endParaRPr 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35E744-1EAC-4ABA-9C1F-B8AB049001FD}" type="slidenum">
              <a:rPr lang="en-US" smtClean="0"/>
              <a:t>‹#›</a:t>
            </a:fld>
            <a:endParaRPr lang="en-US"/>
          </a:p>
        </p:txBody>
      </p:sp>
    </p:spTree>
    <p:extLst>
      <p:ext uri="{BB962C8B-B14F-4D97-AF65-F5344CB8AC3E}">
        <p14:creationId xmlns:p14="http://schemas.microsoft.com/office/powerpoint/2010/main" val="1098578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BE35E744-1EAC-4ABA-9C1F-B8AB049001FD}" type="slidenum">
              <a:rPr lang="en-US" smtClean="0"/>
              <a:t>5</a:t>
            </a:fld>
            <a:endParaRPr lang="en-US"/>
          </a:p>
        </p:txBody>
      </p:sp>
    </p:spTree>
    <p:extLst>
      <p:ext uri="{BB962C8B-B14F-4D97-AF65-F5344CB8AC3E}">
        <p14:creationId xmlns:p14="http://schemas.microsoft.com/office/powerpoint/2010/main" val="3540751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a:p>
        </p:txBody>
      </p:sp>
      <p:sp>
        <p:nvSpPr>
          <p:cNvPr id="4" name="日期占位符 3"/>
          <p:cNvSpPr>
            <a:spLocks noGrp="1"/>
          </p:cNvSpPr>
          <p:nvPr>
            <p:ph type="dt" sz="half" idx="10"/>
          </p:nvPr>
        </p:nvSpPr>
        <p:spPr/>
        <p:txBody>
          <a:bodyPr/>
          <a:lstStyle/>
          <a:p>
            <a:fld id="{D5FDA97D-346D-47CF-8FB6-A49CF63156F6}" type="datetimeFigureOut">
              <a:rPr lang="en-US" smtClean="0"/>
              <a:t>12/16/2016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388920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5FDA97D-346D-47CF-8FB6-A49CF63156F6}" type="datetimeFigureOut">
              <a:rPr lang="en-US" smtClean="0"/>
              <a:t>12/16/2016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335211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5FDA97D-346D-47CF-8FB6-A49CF63156F6}" type="datetimeFigureOut">
              <a:rPr lang="en-US" smtClean="0"/>
              <a:t>12/16/2016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1730914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dirty="0" smtClean="0"/>
              <a:t>单击以编辑母版副标题样式</a:t>
            </a:r>
            <a:endParaRPr lang="en-US" dirty="0"/>
          </a:p>
        </p:txBody>
      </p:sp>
      <p:sp>
        <p:nvSpPr>
          <p:cNvPr id="4" name="Date Placeholder 3"/>
          <p:cNvSpPr>
            <a:spLocks noGrp="1"/>
          </p:cNvSpPr>
          <p:nvPr>
            <p:ph type="dt" sz="half" idx="10"/>
          </p:nvPr>
        </p:nvSpPr>
        <p:spPr/>
        <p:txBody>
          <a:bodyPr/>
          <a:lstStyle/>
          <a:p>
            <a:fld id="{B40AE804-9070-4912-A43A-FA90F5815462}" type="datetime1">
              <a:rPr lang="en-US" smtClean="0"/>
              <a:t>12/16/2016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userDrawn="1"/>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797312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dirty="0" smtClean="0"/>
              <a:t>编辑母版文本样式</a:t>
            </a:r>
          </a:p>
          <a:p>
            <a:pPr lvl="1"/>
            <a:r>
              <a:rPr lang="zh-CN" altLang="en-US" dirty="0" smtClean="0"/>
              <a:t>第二级</a:t>
            </a:r>
          </a:p>
          <a:p>
            <a:pPr lvl="3"/>
            <a:r>
              <a:rPr lang="zh-CN" altLang="en-US" dirty="0" smtClean="0"/>
              <a:t>第三级</a:t>
            </a:r>
          </a:p>
          <a:p>
            <a:pPr lvl="5"/>
            <a:r>
              <a:rPr lang="zh-CN" altLang="en-US" dirty="0" smtClean="0"/>
              <a:t>第四级</a:t>
            </a:r>
          </a:p>
          <a:p>
            <a:pPr lvl="6"/>
            <a:r>
              <a:rPr lang="zh-CN" altLang="en-US" dirty="0" smtClean="0"/>
              <a:t>第五级</a:t>
            </a:r>
            <a:endParaRPr lang="en-US" dirty="0"/>
          </a:p>
        </p:txBody>
      </p:sp>
      <p:sp>
        <p:nvSpPr>
          <p:cNvPr id="4" name="Date Placeholder 3"/>
          <p:cNvSpPr>
            <a:spLocks noGrp="1"/>
          </p:cNvSpPr>
          <p:nvPr>
            <p:ph type="dt" sz="half" idx="10"/>
          </p:nvPr>
        </p:nvSpPr>
        <p:spPr/>
        <p:txBody>
          <a:bodyPr/>
          <a:lstStyle/>
          <a:p>
            <a:fld id="{568E3CEA-F198-483E-B136-E6DE4D19DBBA}" type="datetime1">
              <a:rPr lang="en-US" smtClean="0"/>
              <a:t>12/16/2016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3487087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fld id="{BF4CBDD1-7320-4ECF-A9AA-79E8433EB092}" type="datetime1">
              <a:rPr lang="en-US" smtClean="0"/>
              <a:t>12/16/2016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21821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98E7F7E-6272-499F-9883-ADBCE8F1C8E9}" type="datetime1">
              <a:rPr lang="en-US" smtClean="0"/>
              <a:t>12/16/2016</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5724303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9F1315D9-3646-4477-8914-191D4F5FCA48}" type="datetime1">
              <a:rPr lang="en-US" smtClean="0"/>
              <a:t>12/16/2016</a:t>
            </a:fld>
            <a:endParaRPr lang="en-US"/>
          </a:p>
        </p:txBody>
      </p:sp>
      <p:sp>
        <p:nvSpPr>
          <p:cNvPr id="8" name="Footer Placeholder 7"/>
          <p:cNvSpPr>
            <a:spLocks noGrp="1"/>
          </p:cNvSpPr>
          <p:nvPr>
            <p:ph type="ftr" sz="quarter" idx="11"/>
          </p:nvPr>
        </p:nvSpPr>
        <p:spPr/>
        <p:txBody>
          <a:body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90112153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28102107-2DCC-4A3F-B702-28FF5BE5EF3C}" type="datetime1">
              <a:rPr lang="en-US" smtClean="0"/>
              <a:t>12/16/2016</a:t>
            </a:fld>
            <a:endParaRPr lang="en-US"/>
          </a:p>
        </p:txBody>
      </p:sp>
      <p:sp>
        <p:nvSpPr>
          <p:cNvPr id="4" name="Footer Placeholder 3"/>
          <p:cNvSpPr>
            <a:spLocks noGrp="1"/>
          </p:cNvSpPr>
          <p:nvPr>
            <p:ph type="ftr" sz="quarter" idx="11"/>
          </p:nvPr>
        </p:nvSpPr>
        <p:spPr/>
        <p:txBody>
          <a:bodyPr/>
          <a:lstStyle/>
          <a:p>
            <a:r>
              <a:rPr lang="en-US" smtClean="0"/>
              <a:t>Pattern recognition</a:t>
            </a:r>
            <a:endParaRPr lang="en-US"/>
          </a:p>
        </p:txBody>
      </p:sp>
      <p:sp>
        <p:nvSpPr>
          <p:cNvPr id="5" name="Slide Number Placeholder 4"/>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720118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9EA8D22-B7D2-4543-8CC7-2709FA70EED2}" type="datetime1">
              <a:rPr lang="en-US" smtClean="0"/>
              <a:t>12/16/2016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Pattern recognition</a:t>
            </a:r>
            <a:endParaRPr lang="en-US"/>
          </a:p>
        </p:txBody>
      </p:sp>
      <p:sp>
        <p:nvSpPr>
          <p:cNvPr id="9" name="Slide Number Placeholder 8"/>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5173769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01D5EF2-F232-42FD-8202-359126439DFA}" type="datetime1">
              <a:rPr lang="en-US" smtClean="0"/>
              <a:t>12/16/2016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t>Pattern recognition</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E6D59EA-74EB-4426-9363-A4C6AA2DED66}" type="slidenum">
              <a:rPr lang="en-US" smtClean="0"/>
              <a:t>‹#›</a:t>
            </a:fld>
            <a:endParaRPr lang="en-US"/>
          </a:p>
        </p:txBody>
      </p:sp>
    </p:spTree>
    <p:extLst>
      <p:ext uri="{BB962C8B-B14F-4D97-AF65-F5344CB8AC3E}">
        <p14:creationId xmlns:p14="http://schemas.microsoft.com/office/powerpoint/2010/main" val="23384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D5FDA97D-346D-47CF-8FB6-A49CF63156F6}" type="datetimeFigureOut">
              <a:rPr lang="en-US" smtClean="0"/>
              <a:t>12/16/2016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1978452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fld id="{EE790881-1631-44BF-9266-24387BD5D6B5}" type="datetime1">
              <a:rPr lang="en-US" smtClean="0"/>
              <a:t>12/16/2016</a:t>
            </a:fld>
            <a:endParaRPr lang="en-US"/>
          </a:p>
        </p:txBody>
      </p:sp>
      <p:sp>
        <p:nvSpPr>
          <p:cNvPr id="6" name="Footer Placeholder 5"/>
          <p:cNvSpPr>
            <a:spLocks noGrp="1"/>
          </p:cNvSpPr>
          <p:nvPr>
            <p:ph type="ftr" sz="quarter" idx="11"/>
          </p:nvPr>
        </p:nvSpPr>
        <p:spPr/>
        <p:txBody>
          <a:bodyPr/>
          <a:lstStyle/>
          <a:p>
            <a:r>
              <a:rPr lang="en-US" smtClean="0"/>
              <a:t>Pattern recognition</a:t>
            </a:r>
            <a:endParaRPr lang="en-US"/>
          </a:p>
        </p:txBody>
      </p:sp>
      <p:sp>
        <p:nvSpPr>
          <p:cNvPr id="7" name="Slide Number Placeholder 6"/>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2784123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03AA03DD-4076-4A20-B471-406A4504E128}" type="datetime1">
              <a:rPr lang="en-US" smtClean="0"/>
              <a:t>12/16/2016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1271472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D7608055-12C9-460D-A1E8-656BCCDB720F}" type="datetime1">
              <a:rPr lang="en-US" smtClean="0"/>
              <a:t>12/16/2016</a:t>
            </a:fld>
            <a:endParaRPr lang="en-US"/>
          </a:p>
        </p:txBody>
      </p:sp>
      <p:sp>
        <p:nvSpPr>
          <p:cNvPr id="5" name="Footer Placeholder 4"/>
          <p:cNvSpPr>
            <a:spLocks noGrp="1"/>
          </p:cNvSpPr>
          <p:nvPr>
            <p:ph type="ftr" sz="quarter" idx="11"/>
          </p:nvPr>
        </p:nvSpPr>
        <p:spPr/>
        <p:txBody>
          <a:bodyPr/>
          <a:lstStyle/>
          <a:p>
            <a:r>
              <a:rPr lang="en-US" smtClean="0"/>
              <a:t>Pattern recognition</a:t>
            </a:r>
            <a:endParaRPr lang="en-US"/>
          </a:p>
        </p:txBody>
      </p:sp>
      <p:sp>
        <p:nvSpPr>
          <p:cNvPr id="6" name="Slide Number Placeholder 5"/>
          <p:cNvSpPr>
            <a:spLocks noGrp="1"/>
          </p:cNvSpPr>
          <p:nvPr>
            <p:ph type="sldNum" sz="quarter" idx="12"/>
          </p:nvPr>
        </p:nvSpPr>
        <p:spPr/>
        <p:txBody>
          <a:bodyPr/>
          <a:lstStyle/>
          <a:p>
            <a:fld id="{0E6D59EA-74EB-4426-9363-A4C6AA2DED66}" type="slidenum">
              <a:rPr lang="en-US" smtClean="0"/>
              <a:t>‹#›</a:t>
            </a:fld>
            <a:endParaRPr lang="en-US"/>
          </a:p>
        </p:txBody>
      </p:sp>
    </p:spTree>
    <p:extLst>
      <p:ext uri="{BB962C8B-B14F-4D97-AF65-F5344CB8AC3E}">
        <p14:creationId xmlns:p14="http://schemas.microsoft.com/office/powerpoint/2010/main" val="30186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9"/>
            <a:ext cx="7886700" cy="2852737"/>
          </a:xfrm>
        </p:spPr>
        <p:txBody>
          <a:bodyPr anchor="b"/>
          <a:lstStyle>
            <a:lvl1pPr>
              <a:defRPr sz="4500"/>
            </a:lvl1pPr>
          </a:lstStyle>
          <a:p>
            <a:r>
              <a:rPr lang="zh-CN" altLang="en-US" smtClean="0"/>
              <a:t>单击此处编辑母版标题样式</a:t>
            </a:r>
            <a:endParaRPr lang="en-US"/>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5FDA97D-346D-47CF-8FB6-A49CF63156F6}" type="datetimeFigureOut">
              <a:rPr lang="en-US" smtClean="0"/>
              <a:t>12/16/2016</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20701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286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29150" y="1825625"/>
            <a:ext cx="38862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D5FDA97D-346D-47CF-8FB6-A49CF63156F6}" type="datetimeFigureOut">
              <a:rPr lang="en-US" smtClean="0"/>
              <a:t>12/16/2016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250538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1325563"/>
          </a:xfrm>
        </p:spPr>
        <p:txBody>
          <a:bodyPr/>
          <a:lstStyle/>
          <a:p>
            <a:r>
              <a:rPr lang="zh-CN" altLang="en-US" smtClean="0"/>
              <a:t>单击此处编辑母版标题样式</a:t>
            </a:r>
            <a:endParaRPr lang="en-US"/>
          </a:p>
        </p:txBody>
      </p:sp>
      <p:sp>
        <p:nvSpPr>
          <p:cNvPr id="3" name="文本占位符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4" name="内容占位符 3"/>
          <p:cNvSpPr>
            <a:spLocks noGrp="1"/>
          </p:cNvSpPr>
          <p:nvPr>
            <p:ph sz="half" idx="2"/>
          </p:nvPr>
        </p:nvSpPr>
        <p:spPr>
          <a:xfrm>
            <a:off x="629842" y="2505075"/>
            <a:ext cx="3868340"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p>
        </p:txBody>
      </p:sp>
      <p:sp>
        <p:nvSpPr>
          <p:cNvPr id="6" name="内容占位符 5"/>
          <p:cNvSpPr>
            <a:spLocks noGrp="1"/>
          </p:cNvSpPr>
          <p:nvPr>
            <p:ph sz="quarter" idx="4"/>
          </p:nvPr>
        </p:nvSpPr>
        <p:spPr>
          <a:xfrm>
            <a:off x="4629150" y="2505075"/>
            <a:ext cx="3887391"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D5FDA97D-346D-47CF-8FB6-A49CF63156F6}" type="datetimeFigureOut">
              <a:rPr lang="en-US" smtClean="0"/>
              <a:t>12/16/2016</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3247528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D5FDA97D-346D-47CF-8FB6-A49CF63156F6}" type="datetimeFigureOut">
              <a:rPr lang="en-US" smtClean="0"/>
              <a:t>12/16/2016</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3516325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5FDA97D-346D-47CF-8FB6-A49CF63156F6}" type="datetimeFigureOut">
              <a:rPr lang="en-US" smtClean="0"/>
              <a:t>12/16/2016</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6038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a:p>
        </p:txBody>
      </p:sp>
      <p:sp>
        <p:nvSpPr>
          <p:cNvPr id="3" name="内容占位符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5FDA97D-346D-47CF-8FB6-A49CF63156F6}" type="datetimeFigureOut">
              <a:rPr lang="en-US" smtClean="0"/>
              <a:t>12/16/2016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4018731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en-US"/>
          </a:p>
        </p:txBody>
      </p:sp>
      <p:sp>
        <p:nvSpPr>
          <p:cNvPr id="3" name="图片占位符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5FDA97D-346D-47CF-8FB6-A49CF63156F6}" type="datetimeFigureOut">
              <a:rPr lang="en-US" smtClean="0"/>
              <a:t>12/16/2016</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06727D9-C741-4BC5-806C-C48A9271B293}" type="slidenum">
              <a:rPr lang="en-US" smtClean="0"/>
              <a:t>‹#›</a:t>
            </a:fld>
            <a:endParaRPr lang="en-US"/>
          </a:p>
        </p:txBody>
      </p:sp>
    </p:spTree>
    <p:extLst>
      <p:ext uri="{BB962C8B-B14F-4D97-AF65-F5344CB8AC3E}">
        <p14:creationId xmlns:p14="http://schemas.microsoft.com/office/powerpoint/2010/main" val="261407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FDA97D-346D-47CF-8FB6-A49CF63156F6}" type="datetimeFigureOut">
              <a:rPr lang="en-US" smtClean="0"/>
              <a:t>12/16/2016</a:t>
            </a:fld>
            <a:endParaRPr lang="en-US"/>
          </a:p>
        </p:txBody>
      </p:sp>
      <p:sp>
        <p:nvSpPr>
          <p:cNvPr id="5" name="页脚占位符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6727D9-C741-4BC5-806C-C48A9271B293}" type="slidenum">
              <a:rPr lang="en-US" smtClean="0"/>
              <a:t>‹#›</a:t>
            </a:fld>
            <a:endParaRPr lang="en-US"/>
          </a:p>
        </p:txBody>
      </p:sp>
    </p:spTree>
    <p:extLst>
      <p:ext uri="{BB962C8B-B14F-4D97-AF65-F5344CB8AC3E}">
        <p14:creationId xmlns:p14="http://schemas.microsoft.com/office/powerpoint/2010/main" val="334587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DFB841-6234-457D-A7AC-A693C06FBEC2}" type="datetime1">
              <a:rPr lang="en-US" smtClean="0"/>
              <a:t>12/16/2016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Pattern recognition</a:t>
            </a:r>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r>
              <a:rPr lang="en-US" dirty="0" smtClean="0"/>
              <a:t>Page </a:t>
            </a:r>
            <a:fld id="{0E6D59EA-74EB-4426-9363-A4C6AA2DED66}" type="slidenum">
              <a:rPr lang="en-US" smtClean="0"/>
              <a:pPr/>
              <a:t>‹#›</a:t>
            </a:fld>
            <a:endParaRPr lang="en-US" dirty="0"/>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187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6.w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5.wmf"/><Relationship Id="rId9" Type="http://schemas.openxmlformats.org/officeDocument/2006/relationships/image" Target="../media/image7.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13.png"/><Relationship Id="rId7" Type="http://schemas.openxmlformats.org/officeDocument/2006/relationships/image" Target="../media/image10.wmf"/><Relationship Id="rId12" Type="http://schemas.openxmlformats.org/officeDocument/2006/relationships/image" Target="../media/image12.w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9.wmf"/><Relationship Id="rId10" Type="http://schemas.openxmlformats.org/officeDocument/2006/relationships/image" Target="../media/image14.png"/><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19.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18.wmf"/><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23.wmf"/><Relationship Id="rId5" Type="http://schemas.openxmlformats.org/officeDocument/2006/relationships/oleObject" Target="../embeddings/oleObject12.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14.bin"/></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6.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16.wmf"/><Relationship Id="rId4" Type="http://schemas.openxmlformats.org/officeDocument/2006/relationships/oleObject" Target="../embeddings/oleObject16.bin"/></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19.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Dimension reduction</a:t>
            </a:r>
            <a:endParaRPr lang="en-US" dirty="0"/>
          </a:p>
        </p:txBody>
      </p:sp>
      <p:sp>
        <p:nvSpPr>
          <p:cNvPr id="3" name="副标题 2"/>
          <p:cNvSpPr>
            <a:spLocks noGrp="1"/>
          </p:cNvSpPr>
          <p:nvPr>
            <p:ph type="subTitle" idx="1"/>
          </p:nvPr>
        </p:nvSpPr>
        <p:spPr>
          <a:xfrm>
            <a:off x="825038" y="4455620"/>
            <a:ext cx="7543800" cy="1495013"/>
          </a:xfrm>
        </p:spPr>
        <p:txBody>
          <a:bodyPr/>
          <a:lstStyle/>
          <a:p>
            <a:r>
              <a:rPr lang="en-US" dirty="0" smtClean="0"/>
              <a:t>Ying </a:t>
            </a:r>
            <a:r>
              <a:rPr lang="en-US" dirty="0" err="1" smtClean="0"/>
              <a:t>shen</a:t>
            </a:r>
            <a:endParaRPr lang="en-US" dirty="0" smtClean="0"/>
          </a:p>
          <a:p>
            <a:r>
              <a:rPr lang="en-US" dirty="0" err="1" smtClean="0"/>
              <a:t>Sse</a:t>
            </a:r>
            <a:r>
              <a:rPr lang="en-US" dirty="0" smtClean="0"/>
              <a:t>, </a:t>
            </a:r>
            <a:r>
              <a:rPr lang="en-US" dirty="0" err="1" smtClean="0"/>
              <a:t>tongji</a:t>
            </a:r>
            <a:r>
              <a:rPr lang="en-US" dirty="0" smtClean="0"/>
              <a:t> university</a:t>
            </a:r>
          </a:p>
          <a:p>
            <a:r>
              <a:rPr lang="en-US" dirty="0" smtClean="0"/>
              <a:t>Dec. </a:t>
            </a:r>
            <a:r>
              <a:rPr lang="en-US" dirty="0" smtClean="0"/>
              <a:t>2016</a:t>
            </a:r>
            <a:endParaRPr lang="en-US" dirty="0"/>
          </a:p>
        </p:txBody>
      </p:sp>
    </p:spTree>
    <p:extLst>
      <p:ext uri="{BB962C8B-B14F-4D97-AF65-F5344CB8AC3E}">
        <p14:creationId xmlns:p14="http://schemas.microsoft.com/office/powerpoint/2010/main" val="383144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p:sp>
        <p:nvSpPr>
          <p:cNvPr id="3" name="内容占位符 2"/>
          <p:cNvSpPr>
            <a:spLocks noGrp="1"/>
          </p:cNvSpPr>
          <p:nvPr>
            <p:ph idx="1"/>
          </p:nvPr>
        </p:nvSpPr>
        <p:spPr/>
        <p:txBody>
          <a:bodyPr/>
          <a:lstStyle/>
          <a:p>
            <a:r>
              <a:rPr lang="en-US" dirty="0"/>
              <a:t>Illustration</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10</a:t>
            </a:fld>
            <a:endParaRPr lang="en-US"/>
          </a:p>
        </p:txBody>
      </p:sp>
      <p:sp>
        <p:nvSpPr>
          <p:cNvPr id="7" name="Rectangle 7"/>
          <p:cNvSpPr>
            <a:spLocks noChangeArrowheads="1"/>
          </p:cNvSpPr>
          <p:nvPr/>
        </p:nvSpPr>
        <p:spPr bwMode="auto">
          <a:xfrm>
            <a:off x="895350" y="15240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i="1" dirty="0">
                <a:latin typeface="Times New Roman" panose="02020603050405020304" pitchFamily="18" charset="0"/>
                <a:ea typeface="宋体" panose="02010600030101010101" pitchFamily="2" charset="-122"/>
              </a:rPr>
              <a:t>x  </a:t>
            </a:r>
            <a:r>
              <a:rPr lang="en-US" altLang="zh-CN" dirty="0">
                <a:ea typeface="宋体" panose="02010600030101010101" pitchFamily="2" charset="-122"/>
              </a:rPr>
              <a:t>,   </a:t>
            </a:r>
            <a:r>
              <a:rPr lang="en-US" altLang="zh-CN" i="1" dirty="0">
                <a:latin typeface="Times New Roman" panose="02020603050405020304" pitchFamily="18" charset="0"/>
                <a:ea typeface="宋体" panose="02010600030101010101" pitchFamily="2" charset="-122"/>
              </a:rPr>
              <a:t>y</a:t>
            </a:r>
            <a:endParaRPr lang="zh-CN" altLang="en-US" i="1" dirty="0">
              <a:latin typeface="Times New Roman" panose="02020603050405020304" pitchFamily="18" charset="0"/>
              <a:ea typeface="宋体" panose="02010600030101010101" pitchFamily="2" charset="-122"/>
            </a:endParaRPr>
          </a:p>
        </p:txBody>
      </p:sp>
      <p:sp>
        <p:nvSpPr>
          <p:cNvPr id="8" name="Rectangle 8"/>
          <p:cNvSpPr>
            <a:spLocks noChangeArrowheads="1"/>
          </p:cNvSpPr>
          <p:nvPr/>
        </p:nvSpPr>
        <p:spPr bwMode="auto">
          <a:xfrm>
            <a:off x="809625" y="1984375"/>
            <a:ext cx="1323975"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r>
              <a:rPr lang="en-US" altLang="zh-CN" sz="2200">
                <a:latin typeface="Times New Roman" panose="02020603050405020304" pitchFamily="18" charset="0"/>
                <a:ea typeface="宋体" panose="02010600030101010101" pitchFamily="2" charset="-122"/>
              </a:rPr>
              <a:t>(2.5, 2.4) (0.5, 0.7)</a:t>
            </a:r>
          </a:p>
          <a:p>
            <a:pPr>
              <a:spcBef>
                <a:spcPct val="0"/>
              </a:spcBef>
            </a:pPr>
            <a:r>
              <a:rPr lang="en-US" altLang="zh-CN" sz="2200">
                <a:latin typeface="Times New Roman" panose="02020603050405020304" pitchFamily="18" charset="0"/>
                <a:ea typeface="宋体" panose="02010600030101010101" pitchFamily="2" charset="-122"/>
              </a:rPr>
              <a:t>(2.2, 2.9) </a:t>
            </a:r>
          </a:p>
          <a:p>
            <a:pPr>
              <a:spcBef>
                <a:spcPct val="0"/>
              </a:spcBef>
            </a:pPr>
            <a:r>
              <a:rPr lang="en-US" altLang="zh-CN" sz="2200">
                <a:latin typeface="Times New Roman" panose="02020603050405020304" pitchFamily="18" charset="0"/>
                <a:ea typeface="宋体" panose="02010600030101010101" pitchFamily="2" charset="-122"/>
              </a:rPr>
              <a:t>(1.9, 2.2) </a:t>
            </a:r>
          </a:p>
          <a:p>
            <a:pPr>
              <a:spcBef>
                <a:spcPct val="0"/>
              </a:spcBef>
            </a:pPr>
            <a:r>
              <a:rPr lang="en-US" altLang="zh-CN" sz="2200">
                <a:latin typeface="Times New Roman" panose="02020603050405020304" pitchFamily="18" charset="0"/>
                <a:ea typeface="宋体" panose="02010600030101010101" pitchFamily="2" charset="-122"/>
              </a:rPr>
              <a:t>(3.1, 3.0) </a:t>
            </a:r>
          </a:p>
          <a:p>
            <a:pPr>
              <a:spcBef>
                <a:spcPct val="0"/>
              </a:spcBef>
            </a:pPr>
            <a:r>
              <a:rPr lang="en-US" altLang="zh-CN" sz="2200">
                <a:latin typeface="Times New Roman" panose="02020603050405020304" pitchFamily="18" charset="0"/>
                <a:ea typeface="宋体" panose="02010600030101010101" pitchFamily="2" charset="-122"/>
              </a:rPr>
              <a:t>(2.3, 2.7) </a:t>
            </a:r>
          </a:p>
          <a:p>
            <a:pPr>
              <a:spcBef>
                <a:spcPct val="0"/>
              </a:spcBef>
            </a:pPr>
            <a:r>
              <a:rPr lang="en-US" altLang="zh-CN" sz="2200">
                <a:latin typeface="Times New Roman" panose="02020603050405020304" pitchFamily="18" charset="0"/>
                <a:ea typeface="宋体" panose="02010600030101010101" pitchFamily="2" charset="-122"/>
              </a:rPr>
              <a:t>(2.0, 1.6) </a:t>
            </a:r>
          </a:p>
          <a:p>
            <a:pPr>
              <a:spcBef>
                <a:spcPct val="0"/>
              </a:spcBef>
            </a:pPr>
            <a:r>
              <a:rPr lang="en-US" altLang="zh-CN" sz="2200">
                <a:latin typeface="Times New Roman" panose="02020603050405020304" pitchFamily="18" charset="0"/>
                <a:ea typeface="宋体" panose="02010600030101010101" pitchFamily="2" charset="-122"/>
              </a:rPr>
              <a:t>(1.0, 1.1) </a:t>
            </a:r>
          </a:p>
          <a:p>
            <a:pPr>
              <a:spcBef>
                <a:spcPct val="0"/>
              </a:spcBef>
            </a:pPr>
            <a:r>
              <a:rPr lang="en-US" altLang="zh-CN" sz="2200">
                <a:latin typeface="Times New Roman" panose="02020603050405020304" pitchFamily="18" charset="0"/>
                <a:ea typeface="宋体" panose="02010600030101010101" pitchFamily="2" charset="-122"/>
              </a:rPr>
              <a:t>(1.5, 1.6) </a:t>
            </a:r>
          </a:p>
          <a:p>
            <a:pPr>
              <a:spcBef>
                <a:spcPct val="0"/>
              </a:spcBef>
            </a:pPr>
            <a:r>
              <a:rPr lang="en-US" altLang="zh-CN" sz="2200">
                <a:latin typeface="Times New Roman" panose="02020603050405020304" pitchFamily="18" charset="0"/>
                <a:ea typeface="宋体" panose="02010600030101010101" pitchFamily="2" charset="-122"/>
              </a:rPr>
              <a:t>(1.1, 0.9)</a:t>
            </a:r>
            <a:endParaRPr lang="zh-CN" altLang="en-US" sz="2200">
              <a:latin typeface="Times New Roman" panose="02020603050405020304" pitchFamily="18" charset="0"/>
              <a:ea typeface="宋体" panose="02010600030101010101" pitchFamily="2" charset="-122"/>
            </a:endParaRPr>
          </a:p>
        </p:txBody>
      </p:sp>
      <p:sp>
        <p:nvSpPr>
          <p:cNvPr id="9" name="Rectangle 9"/>
          <p:cNvSpPr>
            <a:spLocks noChangeArrowheads="1"/>
          </p:cNvSpPr>
          <p:nvPr/>
        </p:nvSpPr>
        <p:spPr bwMode="auto">
          <a:xfrm>
            <a:off x="609600" y="5683250"/>
            <a:ext cx="815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Along which orientation the data points scatter most?</a:t>
            </a:r>
            <a:endParaRPr lang="zh-CN" altLang="en-US" sz="2600">
              <a:ea typeface="宋体" panose="02010600030101010101" pitchFamily="2" charset="-122"/>
            </a:endParaRPr>
          </a:p>
        </p:txBody>
      </p:sp>
      <p:sp>
        <p:nvSpPr>
          <p:cNvPr id="10" name="Rectangle 11"/>
          <p:cNvSpPr>
            <a:spLocks noChangeArrowheads="1"/>
          </p:cNvSpPr>
          <p:nvPr/>
        </p:nvSpPr>
        <p:spPr bwMode="auto">
          <a:xfrm>
            <a:off x="6400800" y="933450"/>
            <a:ext cx="2133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How to find?</a:t>
            </a:r>
            <a:endParaRPr lang="zh-CN" altLang="en-US" sz="2600">
              <a:ea typeface="宋体" panose="02010600030101010101" pitchFamily="2" charset="-122"/>
            </a:endParaRPr>
          </a:p>
        </p:txBody>
      </p:sp>
      <p:pic>
        <p:nvPicPr>
          <p:cNvPr id="1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676400"/>
            <a:ext cx="441007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3"/>
          <p:cNvSpPr>
            <a:spLocks noChangeArrowheads="1"/>
          </p:cNvSpPr>
          <p:nvPr/>
        </p:nvSpPr>
        <p:spPr bwMode="auto">
          <a:xfrm>
            <a:off x="6400800" y="5226050"/>
            <a:ext cx="2362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De-correlation!</a:t>
            </a:r>
            <a:endParaRPr lang="zh-CN" altLang="en-US" sz="2600">
              <a:ea typeface="宋体" panose="02010600030101010101" pitchFamily="2" charset="-122"/>
            </a:endParaRPr>
          </a:p>
        </p:txBody>
      </p:sp>
      <p:sp>
        <p:nvSpPr>
          <p:cNvPr id="13" name="Line 10"/>
          <p:cNvSpPr>
            <a:spLocks noChangeShapeType="1"/>
          </p:cNvSpPr>
          <p:nvPr/>
        </p:nvSpPr>
        <p:spPr bwMode="auto">
          <a:xfrm flipV="1">
            <a:off x="3810000" y="1371600"/>
            <a:ext cx="3505200" cy="35052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50149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80">
                                          <p:stCondLst>
                                            <p:cond delay="0"/>
                                          </p:stCondLst>
                                        </p:cTn>
                                        <p:tgtEl>
                                          <p:spTgt spid="12"/>
                                        </p:tgtEl>
                                      </p:cBhvr>
                                    </p:animEffect>
                                    <p:anim calcmode="lin" valueType="num">
                                      <p:cBhvr>
                                        <p:cTn id="3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6" dur="26">
                                          <p:stCondLst>
                                            <p:cond delay="650"/>
                                          </p:stCondLst>
                                        </p:cTn>
                                        <p:tgtEl>
                                          <p:spTgt spid="12"/>
                                        </p:tgtEl>
                                      </p:cBhvr>
                                      <p:to x="100000" y="60000"/>
                                    </p:animScale>
                                    <p:animScale>
                                      <p:cBhvr>
                                        <p:cTn id="37" dur="166" decel="50000">
                                          <p:stCondLst>
                                            <p:cond delay="676"/>
                                          </p:stCondLst>
                                        </p:cTn>
                                        <p:tgtEl>
                                          <p:spTgt spid="12"/>
                                        </p:tgtEl>
                                      </p:cBhvr>
                                      <p:to x="100000" y="100000"/>
                                    </p:animScale>
                                    <p:animScale>
                                      <p:cBhvr>
                                        <p:cTn id="38" dur="26">
                                          <p:stCondLst>
                                            <p:cond delay="1312"/>
                                          </p:stCondLst>
                                        </p:cTn>
                                        <p:tgtEl>
                                          <p:spTgt spid="12"/>
                                        </p:tgtEl>
                                      </p:cBhvr>
                                      <p:to x="100000" y="80000"/>
                                    </p:animScale>
                                    <p:animScale>
                                      <p:cBhvr>
                                        <p:cTn id="39" dur="166" decel="50000">
                                          <p:stCondLst>
                                            <p:cond delay="1338"/>
                                          </p:stCondLst>
                                        </p:cTn>
                                        <p:tgtEl>
                                          <p:spTgt spid="12"/>
                                        </p:tgtEl>
                                      </p:cBhvr>
                                      <p:to x="100000" y="100000"/>
                                    </p:animScale>
                                    <p:animScale>
                                      <p:cBhvr>
                                        <p:cTn id="40" dur="26">
                                          <p:stCondLst>
                                            <p:cond delay="1642"/>
                                          </p:stCondLst>
                                        </p:cTn>
                                        <p:tgtEl>
                                          <p:spTgt spid="12"/>
                                        </p:tgtEl>
                                      </p:cBhvr>
                                      <p:to x="100000" y="90000"/>
                                    </p:animScale>
                                    <p:animScale>
                                      <p:cBhvr>
                                        <p:cTn id="41" dur="166" decel="50000">
                                          <p:stCondLst>
                                            <p:cond delay="1668"/>
                                          </p:stCondLst>
                                        </p:cTn>
                                        <p:tgtEl>
                                          <p:spTgt spid="12"/>
                                        </p:tgtEl>
                                      </p:cBhvr>
                                      <p:to x="100000" y="100000"/>
                                    </p:animScale>
                                    <p:animScale>
                                      <p:cBhvr>
                                        <p:cTn id="42" dur="26">
                                          <p:stCondLst>
                                            <p:cond delay="1808"/>
                                          </p:stCondLst>
                                        </p:cTn>
                                        <p:tgtEl>
                                          <p:spTgt spid="12"/>
                                        </p:tgtEl>
                                      </p:cBhvr>
                                      <p:to x="100000" y="95000"/>
                                    </p:animScale>
                                    <p:animScale>
                                      <p:cBhvr>
                                        <p:cTn id="43" dur="166" decel="50000">
                                          <p:stCondLst>
                                            <p:cond delay="1834"/>
                                          </p:stCondLst>
                                        </p:cTn>
                                        <p:tgtEl>
                                          <p:spTgt spid="12"/>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wipe(down)">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solidFill>
                      <a:srgbClr val="0070C0"/>
                    </a:solidFill>
                    <a:ea typeface="ＭＳ Ｐゴシック" panose="020B0600070205080204" pitchFamily="34" charset="-128"/>
                  </a:rPr>
                  <a:t>Identify the orientation with largest variance</a:t>
                </a:r>
              </a:p>
              <a:p>
                <a:r>
                  <a:rPr lang="en-US" altLang="zh-CN" dirty="0"/>
                  <a:t>Suppose </a:t>
                </a:r>
                <a:r>
                  <a:rPr lang="en-US" altLang="zh-CN" b="1" dirty="0">
                    <a:latin typeface="Times New Roman" panose="02020603050405020304" pitchFamily="18" charset="0"/>
                  </a:rPr>
                  <a:t>X</a:t>
                </a:r>
                <a:r>
                  <a:rPr lang="en-US" altLang="zh-CN" dirty="0"/>
                  <a:t> contains </a:t>
                </a:r>
                <a:r>
                  <a:rPr lang="en-US" altLang="zh-CN" i="1" dirty="0">
                    <a:latin typeface="Times New Roman" panose="02020603050405020304" pitchFamily="18" charset="0"/>
                  </a:rPr>
                  <a:t>n</a:t>
                </a:r>
                <a:r>
                  <a:rPr lang="en-US" altLang="zh-CN" dirty="0"/>
                  <a:t> data points, and each data point is </a:t>
                </a:r>
                <a:r>
                  <a:rPr lang="en-US" altLang="zh-CN" i="1" dirty="0">
                    <a:latin typeface="Times New Roman" panose="02020603050405020304" pitchFamily="18" charset="0"/>
                  </a:rPr>
                  <a:t>p</a:t>
                </a:r>
                <a:r>
                  <a:rPr lang="en-US" altLang="zh-CN" dirty="0"/>
                  <a:t>-dimensional, that </a:t>
                </a:r>
                <a:r>
                  <a:rPr lang="en-US" altLang="zh-CN" dirty="0" smtClean="0"/>
                  <a:t>is</a:t>
                </a:r>
              </a:p>
              <a:p>
                <a:pPr algn="ctr"/>
                <a14:m>
                  <m:oMath xmlns:m="http://schemas.openxmlformats.org/officeDocument/2006/math">
                    <m:r>
                      <a:rPr lang="en-US" altLang="zh-CN" b="1" i="0" smtClean="0">
                        <a:latin typeface="Cambria Math" panose="02040503050406030204" pitchFamily="18" charset="0"/>
                      </a:rPr>
                      <m:t>𝐗</m:t>
                    </m:r>
                    <m:r>
                      <a:rPr lang="en-US" altLang="zh-CN" b="0" i="1" smtClean="0">
                        <a:latin typeface="Cambria Math" panose="02040503050406030204" pitchFamily="18" charset="0"/>
                      </a:rPr>
                      <m:t>=</m:t>
                    </m:r>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1" i="0" smtClean="0">
                                <a:latin typeface="Cambria Math" panose="02040503050406030204" pitchFamily="18" charset="0"/>
                              </a:rPr>
                              <m:t>𝐱</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a:latin typeface="Cambria Math" panose="02040503050406030204" pitchFamily="18" charset="0"/>
                              </a:rPr>
                              <m:t>𝐱</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a:latin typeface="Cambria Math" panose="02040503050406030204" pitchFamily="18" charset="0"/>
                              </a:rPr>
                              <m:t>𝐱</m:t>
                            </m:r>
                          </m:e>
                          <m:sub>
                            <m:r>
                              <a:rPr lang="en-US" altLang="zh-CN" b="0" i="1" smtClean="0">
                                <a:latin typeface="Cambria Math" panose="02040503050406030204" pitchFamily="18" charset="0"/>
                              </a:rPr>
                              <m:t>𝑛</m:t>
                            </m:r>
                          </m:sub>
                        </m:sSub>
                      </m:e>
                    </m:d>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a:rPr lang="en-US" altLang="zh-CN" b="1">
                            <a:latin typeface="Cambria Math" panose="02040503050406030204" pitchFamily="18" charset="0"/>
                          </a:rPr>
                          <m:t>𝐱</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𝑝</m:t>
                        </m:r>
                        <m:r>
                          <a:rPr lang="en-US" altLang="zh-CN" b="0" i="1" smtClean="0">
                            <a:latin typeface="Cambria Math" panose="02040503050406030204" pitchFamily="18" charset="0"/>
                          </a:rPr>
                          <m:t>×1</m:t>
                        </m:r>
                      </m:sup>
                    </m:sSup>
                    <m:r>
                      <a:rPr lang="en-US" altLang="zh-CN" b="0" i="1" smtClean="0">
                        <a:latin typeface="Cambria Math" panose="02040503050406030204" pitchFamily="18" charset="0"/>
                      </a:rPr>
                      <m:t>,</m:t>
                    </m:r>
                    <m:r>
                      <a:rPr lang="en-US" altLang="zh-CN" b="1" i="0" smtClean="0">
                        <a:latin typeface="Cambria Math" panose="02040503050406030204" pitchFamily="18" charset="0"/>
                      </a:rPr>
                      <m:t>𝐗</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ℝ</m:t>
                        </m:r>
                      </m:e>
                      <m:sup>
                        <m:r>
                          <a:rPr lang="en-US" altLang="zh-CN" b="0" i="1" smtClean="0">
                            <a:latin typeface="Cambria Math" panose="02040503050406030204" pitchFamily="18" charset="0"/>
                          </a:rPr>
                          <m:t>𝑝</m:t>
                        </m:r>
                        <m:r>
                          <a:rPr lang="en-US" altLang="zh-CN" b="0" i="1" smtClean="0">
                            <a:latin typeface="Cambria Math" panose="02040503050406030204" pitchFamily="18" charset="0"/>
                          </a:rPr>
                          <m:t>×</m:t>
                        </m:r>
                        <m:r>
                          <a:rPr lang="en-US" altLang="zh-CN" b="0" i="1" smtClean="0">
                            <a:latin typeface="Cambria Math" panose="02040503050406030204" pitchFamily="18" charset="0"/>
                          </a:rPr>
                          <m:t>𝑛</m:t>
                        </m:r>
                      </m:sup>
                    </m:sSup>
                  </m:oMath>
                </a14:m>
                <a:endParaRPr lang="en-US" altLang="zh-CN" dirty="0"/>
              </a:p>
              <a:p>
                <a:r>
                  <a:rPr lang="en-US" altLang="zh-CN" dirty="0" smtClean="0"/>
                  <a:t>Now</a:t>
                </a:r>
                <a:r>
                  <a:rPr lang="en-US" altLang="zh-CN" dirty="0"/>
                  <a:t>, we want to find such a unit vector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1</m:t>
                        </m:r>
                      </m:sub>
                    </m:sSub>
                  </m:oMath>
                </a14:m>
                <a:r>
                  <a:rPr lang="en-US" altLang="zh-CN" dirty="0" smtClean="0"/>
                  <a:t>, </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11</a:t>
            </a:fld>
            <a:endParaRPr lang="en-US"/>
          </a:p>
        </p:txBody>
      </p:sp>
      <mc:AlternateContent xmlns:mc="http://schemas.openxmlformats.org/markup-compatibility/2006">
        <mc:Choice xmlns:a14="http://schemas.microsoft.com/office/drawing/2010/main" Requires="a14">
          <p:sp>
            <p:nvSpPr>
              <p:cNvPr id="9" name="矩形 8"/>
              <p:cNvSpPr/>
              <p:nvPr/>
            </p:nvSpPr>
            <p:spPr>
              <a:xfrm>
                <a:off x="1971222" y="3151405"/>
                <a:ext cx="5454122" cy="583173"/>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n-US" altLang="zh-CN" sz="2400" i="1" smtClean="0">
                              <a:latin typeface="Cambria Math" panose="02040503050406030204" pitchFamily="18" charset="0"/>
                            </a:rPr>
                          </m:ctrlPr>
                        </m:sSubPr>
                        <m:e>
                          <m:r>
                            <a:rPr lang="en-US" altLang="zh-CN" sz="2400" i="1">
                              <a:latin typeface="Cambria Math" panose="02040503050406030204" pitchFamily="18" charset="0"/>
                            </a:rPr>
                            <m:t>𝛼</m:t>
                          </m:r>
                        </m:e>
                        <m:sub>
                          <m:r>
                            <a:rPr lang="en-US" altLang="zh-CN" sz="2400" i="1">
                              <a:latin typeface="Cambria Math" panose="02040503050406030204" pitchFamily="18" charset="0"/>
                            </a:rPr>
                            <m:t>1</m:t>
                          </m:r>
                        </m:sub>
                      </m:sSub>
                      <m:r>
                        <a:rPr lang="en-US" altLang="zh-CN" sz="2400" i="1">
                          <a:latin typeface="Cambria Math" panose="02040503050406030204" pitchFamily="18" charset="0"/>
                        </a:rPr>
                        <m:t>=</m:t>
                      </m:r>
                      <m:func>
                        <m:funcPr>
                          <m:ctrlPr>
                            <a:rPr lang="en-US"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en-US" altLang="zh-CN" sz="2400" b="0" i="1" smtClean="0">
                                  <a:latin typeface="Cambria Math" panose="02040503050406030204" pitchFamily="18" charset="0"/>
                                </a:rPr>
                              </m:ctrlPr>
                            </m:funcPr>
                            <m:fName>
                              <m:limLow>
                                <m:limLowPr>
                                  <m:ctrlPr>
                                    <a:rPr lang="en-US" altLang="zh-CN" sz="2400" b="0" i="1" smtClean="0">
                                      <a:latin typeface="Cambria Math" panose="02040503050406030204" pitchFamily="18" charset="0"/>
                                    </a:rPr>
                                  </m:ctrlPr>
                                </m:limLowPr>
                                <m:e>
                                  <m:r>
                                    <m:rPr>
                                      <m:sty m:val="p"/>
                                    </m:rPr>
                                    <a:rPr lang="en-US" altLang="zh-CN" sz="2400" i="0">
                                      <a:latin typeface="Cambria Math" panose="02040503050406030204" pitchFamily="18" charset="0"/>
                                    </a:rPr>
                                    <m:t>max</m:t>
                                  </m:r>
                                </m:e>
                                <m:lim>
                                  <m:r>
                                    <a:rPr lang="en-US" altLang="zh-CN" sz="2400" b="0" i="1" smtClean="0">
                                      <a:latin typeface="Cambria Math" panose="02040503050406030204" pitchFamily="18" charset="0"/>
                                    </a:rPr>
                                    <m:t>𝛼</m:t>
                                  </m:r>
                                </m:lim>
                              </m:limLow>
                            </m:fName>
                            <m:e>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𝑣𝑎𝑟</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𝛼</m:t>
                                  </m:r>
                                </m:e>
                                <m:sup>
                                  <m:r>
                                    <a:rPr lang="en-US" altLang="zh-CN" sz="2400" b="0" i="1" smtClean="0">
                                      <a:latin typeface="Cambria Math" panose="02040503050406030204" pitchFamily="18" charset="0"/>
                                    </a:rPr>
                                    <m:t>𝑇</m:t>
                                  </m:r>
                                </m:sup>
                              </m:sSup>
                              <m:r>
                                <a:rPr lang="en-US" altLang="zh-CN" sz="2400" b="1">
                                  <a:latin typeface="Cambria Math" panose="02040503050406030204" pitchFamily="18" charset="0"/>
                                </a:rPr>
                                <m:t>𝐗</m:t>
                              </m:r>
                              <m:r>
                                <a:rPr lang="en-US" altLang="zh-CN" sz="2400" b="0" i="1" smtClean="0">
                                  <a:latin typeface="Cambria Math" panose="02040503050406030204" pitchFamily="18" charset="0"/>
                                </a:rPr>
                                <m:t>)</m:t>
                              </m:r>
                            </m:e>
                          </m:func>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𝛼</m:t>
                          </m:r>
                          <m:r>
                            <a:rPr lang="en-US" altLang="zh-CN" sz="2400" b="0" i="1" smtClean="0">
                              <a:latin typeface="Cambria Math" panose="02040503050406030204" pitchFamily="18" charset="0"/>
                            </a:rPr>
                            <m:t>∈</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ℝ</m:t>
                              </m:r>
                            </m:e>
                            <m:sup>
                              <m:r>
                                <a:rPr lang="en-US" altLang="zh-CN" sz="2400" b="0" i="1" smtClean="0">
                                  <a:latin typeface="Cambria Math" panose="02040503050406030204" pitchFamily="18" charset="0"/>
                                </a:rPr>
                                <m:t>𝑝</m:t>
                              </m:r>
                              <m:r>
                                <a:rPr lang="en-US" altLang="zh-CN" sz="2400" b="0" i="1" smtClean="0">
                                  <a:latin typeface="Cambria Math" panose="02040503050406030204" pitchFamily="18" charset="0"/>
                                </a:rPr>
                                <m:t>×1</m:t>
                              </m:r>
                            </m:sup>
                          </m:sSup>
                        </m:e>
                      </m:func>
                    </m:oMath>
                  </m:oMathPara>
                </a14:m>
                <a:endParaRPr lang="en-US" sz="2400" dirty="0"/>
              </a:p>
            </p:txBody>
          </p:sp>
        </mc:Choice>
        <mc:Fallback>
          <p:sp>
            <p:nvSpPr>
              <p:cNvPr id="9" name="矩形 8"/>
              <p:cNvSpPr>
                <a:spLocks noRot="1" noChangeAspect="1" noMove="1" noResize="1" noEditPoints="1" noAdjustHandles="1" noChangeArrowheads="1" noChangeShapeType="1" noTextEdit="1"/>
              </p:cNvSpPr>
              <p:nvPr/>
            </p:nvSpPr>
            <p:spPr>
              <a:xfrm>
                <a:off x="1971222" y="3151405"/>
                <a:ext cx="5454122" cy="583173"/>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125384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p:sp>
        <p:nvSpPr>
          <p:cNvPr id="3" name="内容占位符 2"/>
          <p:cNvSpPr>
            <a:spLocks noGrp="1"/>
          </p:cNvSpPr>
          <p:nvPr>
            <p:ph idx="1"/>
          </p:nvPr>
        </p:nvSpPr>
        <p:spPr/>
        <p:txBody>
          <a:bodyPr/>
          <a:lstStyle/>
          <a:p>
            <a:r>
              <a:rPr lang="en-US" altLang="zh-CN" dirty="0">
                <a:solidFill>
                  <a:srgbClr val="0070C0"/>
                </a:solidFill>
                <a:ea typeface="ＭＳ Ｐゴシック" panose="020B0600070205080204" pitchFamily="34" charset="-128"/>
              </a:rPr>
              <a:t>Identify the orientation with largest variance</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12</a:t>
            </a:fld>
            <a:endParaRPr lang="en-US"/>
          </a:p>
        </p:txBody>
      </p:sp>
      <p:graphicFrame>
        <p:nvGraphicFramePr>
          <p:cNvPr id="9" name="Object 9"/>
          <p:cNvGraphicFramePr>
            <a:graphicFrameLocks noChangeAspect="1"/>
          </p:cNvGraphicFramePr>
          <p:nvPr/>
        </p:nvGraphicFramePr>
        <p:xfrm>
          <a:off x="130175" y="1676400"/>
          <a:ext cx="8991600" cy="1462088"/>
        </p:xfrm>
        <a:graphic>
          <a:graphicData uri="http://schemas.openxmlformats.org/presentationml/2006/ole">
            <mc:AlternateContent xmlns:mc="http://schemas.openxmlformats.org/markup-compatibility/2006">
              <mc:Choice xmlns:v="urn:schemas-microsoft-com:vml" Requires="v">
                <p:oleObj spid="_x0000_s3159" name="Equation" r:id="rId3" imgW="4140200" imgH="635000" progId="Equation.DSMT4">
                  <p:embed/>
                </p:oleObj>
              </mc:Choice>
              <mc:Fallback>
                <p:oleObj name="Equation" r:id="rId3" imgW="4140200" imgH="635000" progId="Equation.DSMT4">
                  <p:embed/>
                  <p:pic>
                    <p:nvPicPr>
                      <p:cNvPr id="67588"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175" y="1676400"/>
                        <a:ext cx="89916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mc:Choice xmlns:a14="http://schemas.microsoft.com/office/drawing/2010/main" Requires="a14">
          <p:sp>
            <p:nvSpPr>
              <p:cNvPr id="11" name="Rectangle 10"/>
              <p:cNvSpPr>
                <a:spLocks noChangeArrowheads="1"/>
              </p:cNvSpPr>
              <p:nvPr/>
            </p:nvSpPr>
            <p:spPr bwMode="auto">
              <a:xfrm>
                <a:off x="3581400" y="2781300"/>
                <a:ext cx="5486400" cy="49244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dirty="0" smtClean="0">
                    <a:ea typeface="宋体" panose="02010600030101010101" pitchFamily="2" charset="-122"/>
                  </a:rPr>
                  <a:t>(Note that: </a:t>
                </a:r>
                <a14:m>
                  <m:oMath xmlns:m="http://schemas.openxmlformats.org/officeDocument/2006/math">
                    <m:sSup>
                      <m:sSupPr>
                        <m:ctrlPr>
                          <a:rPr lang="en-US" altLang="zh-CN" sz="2600" b="0" i="1" smtClean="0">
                            <a:latin typeface="Cambria Math" panose="02040503050406030204" pitchFamily="18" charset="0"/>
                            <a:ea typeface="宋体" panose="02010600030101010101" pitchFamily="2" charset="-122"/>
                          </a:rPr>
                        </m:ctrlPr>
                      </m:sSupPr>
                      <m:e>
                        <m:r>
                          <a:rPr lang="en-US" altLang="zh-CN" sz="2600" b="0" i="1" smtClean="0">
                            <a:latin typeface="Cambria Math" panose="02040503050406030204" pitchFamily="18" charset="0"/>
                            <a:ea typeface="宋体" panose="02010600030101010101" pitchFamily="2" charset="-122"/>
                          </a:rPr>
                          <m:t>𝛼</m:t>
                        </m:r>
                      </m:e>
                      <m:sup>
                        <m:r>
                          <a:rPr lang="en-US" altLang="zh-CN" sz="2600" b="0" i="1" smtClean="0">
                            <a:latin typeface="Cambria Math" panose="02040503050406030204" pitchFamily="18" charset="0"/>
                            <a:ea typeface="宋体" panose="02010600030101010101" pitchFamily="2" charset="-122"/>
                          </a:rPr>
                          <m:t>𝑇</m:t>
                        </m:r>
                      </m:sup>
                    </m:sSup>
                    <m:d>
                      <m:dPr>
                        <m:ctrlPr>
                          <a:rPr lang="en-US" altLang="zh-CN" sz="2600" b="0" i="1" smtClean="0">
                            <a:latin typeface="Cambria Math" panose="02040503050406030204" pitchFamily="18" charset="0"/>
                            <a:ea typeface="宋体" panose="02010600030101010101" pitchFamily="2" charset="-122"/>
                          </a:rPr>
                        </m:ctrlPr>
                      </m:dPr>
                      <m:e>
                        <m:sSub>
                          <m:sSubPr>
                            <m:ctrlPr>
                              <a:rPr lang="en-US" altLang="zh-CN" sz="2600" b="0" i="1" smtClean="0">
                                <a:latin typeface="Cambria Math" panose="02040503050406030204" pitchFamily="18" charset="0"/>
                                <a:ea typeface="宋体" panose="02010600030101010101" pitchFamily="2" charset="-122"/>
                              </a:rPr>
                            </m:ctrlPr>
                          </m:sSubPr>
                          <m:e>
                            <m:r>
                              <a:rPr lang="en-US" altLang="zh-CN" sz="2600" b="1" i="0" smtClean="0">
                                <a:latin typeface="Cambria Math" panose="02040503050406030204" pitchFamily="18" charset="0"/>
                                <a:ea typeface="宋体" panose="02010600030101010101" pitchFamily="2" charset="-122"/>
                              </a:rPr>
                              <m:t>𝐱</m:t>
                            </m:r>
                          </m:e>
                          <m:sub>
                            <m:r>
                              <a:rPr lang="en-US" altLang="zh-CN" sz="2600" b="0" i="1" smtClean="0">
                                <a:latin typeface="Cambria Math" panose="02040503050406030204" pitchFamily="18" charset="0"/>
                                <a:ea typeface="宋体" panose="02010600030101010101" pitchFamily="2" charset="-122"/>
                              </a:rPr>
                              <m:t>𝑖</m:t>
                            </m:r>
                          </m:sub>
                        </m:sSub>
                        <m:r>
                          <a:rPr lang="en-US" altLang="zh-CN" sz="2600" b="0" i="1" smtClean="0">
                            <a:latin typeface="Cambria Math" panose="02040503050406030204" pitchFamily="18" charset="0"/>
                            <a:ea typeface="宋体" panose="02010600030101010101" pitchFamily="2" charset="-122"/>
                          </a:rPr>
                          <m:t>−</m:t>
                        </m:r>
                        <m:r>
                          <a:rPr lang="en-US" altLang="zh-CN" sz="2600" b="0" i="1" smtClean="0">
                            <a:latin typeface="Cambria Math" panose="02040503050406030204" pitchFamily="18" charset="0"/>
                            <a:ea typeface="宋体" panose="02010600030101010101" pitchFamily="2" charset="-122"/>
                          </a:rPr>
                          <m:t>𝜇</m:t>
                        </m:r>
                      </m:e>
                    </m:d>
                    <m:r>
                      <a:rPr lang="en-US" altLang="zh-CN" sz="2600" b="0" i="1" smtClean="0">
                        <a:latin typeface="Cambria Math" panose="02040503050406030204" pitchFamily="18" charset="0"/>
                        <a:ea typeface="宋体" panose="02010600030101010101" pitchFamily="2" charset="-122"/>
                      </a:rPr>
                      <m:t>=</m:t>
                    </m:r>
                    <m:sSup>
                      <m:sSupPr>
                        <m:ctrlPr>
                          <a:rPr lang="en-US" altLang="zh-CN" sz="2600" b="0" i="1" smtClean="0">
                            <a:latin typeface="Cambria Math" panose="02040503050406030204" pitchFamily="18" charset="0"/>
                          </a:rPr>
                        </m:ctrlPr>
                      </m:sSupPr>
                      <m:e>
                        <m:d>
                          <m:dPr>
                            <m:ctrlPr>
                              <a:rPr lang="en-US" altLang="zh-CN" sz="2600" i="1">
                                <a:latin typeface="Cambria Math" panose="02040503050406030204" pitchFamily="18" charset="0"/>
                              </a:rPr>
                            </m:ctrlPr>
                          </m:dPr>
                          <m:e>
                            <m:sSub>
                              <m:sSubPr>
                                <m:ctrlPr>
                                  <a:rPr lang="en-US" altLang="zh-CN" sz="2600" i="1">
                                    <a:latin typeface="Cambria Math" panose="02040503050406030204" pitchFamily="18" charset="0"/>
                                  </a:rPr>
                                </m:ctrlPr>
                              </m:sSubPr>
                              <m:e>
                                <m:r>
                                  <a:rPr lang="en-US" altLang="zh-CN" sz="2600" b="1">
                                    <a:latin typeface="Cambria Math" panose="02040503050406030204" pitchFamily="18" charset="0"/>
                                  </a:rPr>
                                  <m:t>𝐱</m:t>
                                </m:r>
                              </m:e>
                              <m:sub>
                                <m:r>
                                  <a:rPr lang="en-US" altLang="zh-CN" sz="2600" i="1">
                                    <a:latin typeface="Cambria Math" panose="02040503050406030204" pitchFamily="18" charset="0"/>
                                  </a:rPr>
                                  <m:t>𝑖</m:t>
                                </m:r>
                              </m:sub>
                            </m:sSub>
                            <m:r>
                              <a:rPr lang="en-US" altLang="zh-CN" sz="2600" i="1">
                                <a:latin typeface="Cambria Math" panose="02040503050406030204" pitchFamily="18" charset="0"/>
                              </a:rPr>
                              <m:t>−</m:t>
                            </m:r>
                            <m:r>
                              <a:rPr lang="en-US" altLang="zh-CN" sz="2600" i="1">
                                <a:latin typeface="Cambria Math" panose="02040503050406030204" pitchFamily="18" charset="0"/>
                              </a:rPr>
                              <m:t>𝜇</m:t>
                            </m:r>
                          </m:e>
                        </m:d>
                      </m:e>
                      <m:sup>
                        <m:r>
                          <a:rPr lang="en-US" altLang="zh-CN" sz="2600" b="0" i="1" smtClean="0">
                            <a:latin typeface="Cambria Math" panose="02040503050406030204" pitchFamily="18" charset="0"/>
                          </a:rPr>
                          <m:t>𝑇</m:t>
                        </m:r>
                      </m:sup>
                    </m:sSup>
                    <m:r>
                      <a:rPr lang="en-US" altLang="zh-CN" sz="2600" b="0" i="1" smtClean="0">
                        <a:latin typeface="Cambria Math" panose="02040503050406030204" pitchFamily="18" charset="0"/>
                      </a:rPr>
                      <m:t>𝛼</m:t>
                    </m:r>
                  </m:oMath>
                </a14:m>
                <a:r>
                  <a:rPr lang="en-US" altLang="zh-CN" sz="2600" dirty="0" smtClean="0">
                    <a:ea typeface="宋体" panose="02010600030101010101" pitchFamily="2" charset="-122"/>
                  </a:rPr>
                  <a:t>)</a:t>
                </a:r>
                <a:endParaRPr lang="zh-CN" altLang="en-US" sz="2600" dirty="0">
                  <a:ea typeface="宋体" panose="02010600030101010101" pitchFamily="2" charset="-122"/>
                </a:endParaRPr>
              </a:p>
            </p:txBody>
          </p:sp>
        </mc:Choice>
        <mc:Fallback>
          <p:sp>
            <p:nvSpPr>
              <p:cNvPr id="11" name="Rectangle 10"/>
              <p:cNvSpPr>
                <a:spLocks noRot="1" noChangeAspect="1" noMove="1" noResize="1" noEditPoints="1" noAdjustHandles="1" noChangeArrowheads="1" noChangeShapeType="1" noTextEdit="1"/>
              </p:cNvSpPr>
              <p:nvPr/>
            </p:nvSpPr>
            <p:spPr bwMode="auto">
              <a:xfrm>
                <a:off x="3581400" y="2781300"/>
                <a:ext cx="5486400" cy="492443"/>
              </a:xfrm>
              <a:prstGeom prst="rect">
                <a:avLst/>
              </a:prstGeom>
              <a:blipFill>
                <a:blip r:embed="rId5"/>
                <a:stretch>
                  <a:fillRect l="-2000" t="-9877" b="-320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2" name="Rectangle 10"/>
          <p:cNvSpPr>
            <a:spLocks noChangeArrowheads="1"/>
          </p:cNvSpPr>
          <p:nvPr/>
        </p:nvSpPr>
        <p:spPr bwMode="auto">
          <a:xfrm>
            <a:off x="238125" y="3581400"/>
            <a:ext cx="5248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dirty="0">
                <a:ea typeface="宋体" panose="02010600030101010101" pitchFamily="2" charset="-122"/>
              </a:rPr>
              <a:t>where</a:t>
            </a:r>
            <a:endParaRPr lang="zh-CN" altLang="en-US" sz="2600" dirty="0">
              <a:ea typeface="宋体" panose="02010600030101010101" pitchFamily="2" charset="-122"/>
            </a:endParaRPr>
          </a:p>
        </p:txBody>
      </p:sp>
      <p:sp>
        <p:nvSpPr>
          <p:cNvPr id="13" name="Rectangle 12"/>
          <p:cNvSpPr>
            <a:spLocks noChangeArrowheads="1"/>
          </p:cNvSpPr>
          <p:nvPr/>
        </p:nvSpPr>
        <p:spPr bwMode="auto">
          <a:xfrm>
            <a:off x="228600" y="4495800"/>
            <a:ext cx="86772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dirty="0">
                <a:ea typeface="宋体" panose="02010600030101010101" pitchFamily="2" charset="-122"/>
              </a:rPr>
              <a:t>and                                                          is the </a:t>
            </a:r>
            <a:r>
              <a:rPr lang="en-US" altLang="zh-CN" sz="2600" b="1" u="sng" dirty="0">
                <a:solidFill>
                  <a:srgbClr val="FF0000"/>
                </a:solidFill>
                <a:ea typeface="宋体" panose="02010600030101010101" pitchFamily="2" charset="-122"/>
              </a:rPr>
              <a:t>covariance matrix</a:t>
            </a:r>
            <a:r>
              <a:rPr lang="en-US" altLang="zh-CN" sz="2600" dirty="0">
                <a:ea typeface="宋体" panose="02010600030101010101" pitchFamily="2" charset="-122"/>
              </a:rPr>
              <a:t> </a:t>
            </a:r>
            <a:endParaRPr lang="zh-CN" altLang="en-US" sz="2600" dirty="0">
              <a:ea typeface="宋体" panose="02010600030101010101" pitchFamily="2" charset="-122"/>
            </a:endParaRPr>
          </a:p>
        </p:txBody>
      </p:sp>
      <p:graphicFrame>
        <p:nvGraphicFramePr>
          <p:cNvPr id="14" name="Object 13"/>
          <p:cNvGraphicFramePr>
            <a:graphicFrameLocks noChangeAspect="1"/>
          </p:cNvGraphicFramePr>
          <p:nvPr/>
        </p:nvGraphicFramePr>
        <p:xfrm>
          <a:off x="1238250" y="3352800"/>
          <a:ext cx="1670050" cy="993775"/>
        </p:xfrm>
        <a:graphic>
          <a:graphicData uri="http://schemas.openxmlformats.org/presentationml/2006/ole">
            <mc:AlternateContent xmlns:mc="http://schemas.openxmlformats.org/markup-compatibility/2006">
              <mc:Choice xmlns:v="urn:schemas-microsoft-com:vml" Requires="v">
                <p:oleObj spid="_x0000_s3160" name="Equation" r:id="rId6" imgW="723586" imgH="431613" progId="Equation.DSMT4">
                  <p:embed/>
                </p:oleObj>
              </mc:Choice>
              <mc:Fallback>
                <p:oleObj name="Equation" r:id="rId6" imgW="723586" imgH="431613" progId="Equation.DSMT4">
                  <p:embed/>
                  <p:pic>
                    <p:nvPicPr>
                      <p:cNvPr id="67592"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50" y="3352800"/>
                        <a:ext cx="16700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11"/>
          <p:cNvGraphicFramePr>
            <a:graphicFrameLocks noChangeAspect="1"/>
          </p:cNvGraphicFramePr>
          <p:nvPr/>
        </p:nvGraphicFramePr>
        <p:xfrm>
          <a:off x="938213" y="4260850"/>
          <a:ext cx="4219575" cy="993775"/>
        </p:xfrm>
        <a:graphic>
          <a:graphicData uri="http://schemas.openxmlformats.org/presentationml/2006/ole">
            <mc:AlternateContent xmlns:mc="http://schemas.openxmlformats.org/markup-compatibility/2006">
              <mc:Choice xmlns:v="urn:schemas-microsoft-com:vml" Requires="v">
                <p:oleObj spid="_x0000_s3161" name="Equation" r:id="rId8" imgW="1828800" imgH="431800" progId="Equation.DSMT4">
                  <p:embed/>
                </p:oleObj>
              </mc:Choice>
              <mc:Fallback>
                <p:oleObj name="Equation" r:id="rId8" imgW="1828800" imgH="431800" progId="Equation.DSMT4">
                  <p:embed/>
                  <p:pic>
                    <p:nvPicPr>
                      <p:cNvPr id="6759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8213" y="4260850"/>
                        <a:ext cx="4219575"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2440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en-US" altLang="zh-CN" dirty="0" smtClean="0">
                    <a:solidFill>
                      <a:srgbClr val="0070C0"/>
                    </a:solidFill>
                    <a:ea typeface="ＭＳ Ｐゴシック" panose="020B0600070205080204" pitchFamily="34" charset="-128"/>
                  </a:rPr>
                  <a:t>Identify the orientation with largest variance</a:t>
                </a:r>
              </a:p>
              <a:p>
                <a:r>
                  <a:rPr lang="en-US" altLang="zh-CN" dirty="0"/>
                  <a:t>Since </a:t>
                </a:r>
                <a14:m>
                  <m:oMath xmlns:m="http://schemas.openxmlformats.org/officeDocument/2006/math">
                    <m:r>
                      <a:rPr lang="en-US" altLang="zh-CN" b="0" i="1" smtClean="0">
                        <a:latin typeface="Cambria Math" panose="02040503050406030204" pitchFamily="18" charset="0"/>
                      </a:rPr>
                      <m:t>𝛼</m:t>
                    </m:r>
                  </m:oMath>
                </a14:m>
                <a:r>
                  <a:rPr lang="en-US" altLang="zh-CN" dirty="0" smtClean="0"/>
                  <a:t> </a:t>
                </a:r>
                <a:r>
                  <a:rPr lang="en-US" altLang="zh-CN" dirty="0"/>
                  <a:t>is unit</a:t>
                </a:r>
                <a:r>
                  <a:rPr lang="en-US" altLang="zh-CN" dirty="0" smtClean="0"/>
                  <a:t>, </a:t>
                </a:r>
                <a14:m>
                  <m:oMath xmlns:m="http://schemas.openxmlformats.org/officeDocument/2006/math">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𝛼</m:t>
                        </m:r>
                      </m:e>
                      <m:sup>
                        <m:r>
                          <a:rPr lang="en-US" altLang="zh-CN" b="0" i="1" smtClean="0">
                            <a:latin typeface="Cambria Math" panose="02040503050406030204" pitchFamily="18" charset="0"/>
                          </a:rPr>
                          <m:t>𝑇</m:t>
                        </m:r>
                      </m:sup>
                    </m:sSup>
                    <m:r>
                      <a:rPr lang="en-US" altLang="zh-CN" i="1">
                        <a:latin typeface="Cambria Math" panose="02040503050406030204" pitchFamily="18" charset="0"/>
                      </a:rPr>
                      <m:t>𝛼</m:t>
                    </m:r>
                    <m:r>
                      <a:rPr lang="en-US" altLang="zh-CN" b="0" i="1" smtClean="0">
                        <a:latin typeface="Cambria Math" panose="02040503050406030204" pitchFamily="18" charset="0"/>
                      </a:rPr>
                      <m:t>=1</m:t>
                    </m:r>
                  </m:oMath>
                </a14:m>
                <a:endParaRPr lang="en-US" altLang="zh-CN" dirty="0" smtClean="0"/>
              </a:p>
              <a:p>
                <a:r>
                  <a:rPr lang="en-US" altLang="zh-CN" dirty="0"/>
                  <a:t>Based on Lagrange multiplier method, we need to</a:t>
                </a:r>
                <a:r>
                  <a:rPr lang="en-US" altLang="zh-CN" dirty="0" smtClean="0"/>
                  <a:t>,</a:t>
                </a:r>
              </a:p>
              <a:p>
                <a:endParaRPr lang="en-US" altLang="zh-CN" dirty="0"/>
              </a:p>
              <a:p>
                <a:endParaRPr lang="en-US" altLang="zh-CN" dirty="0" smtClean="0"/>
              </a:p>
              <a:p>
                <a:endParaRPr lang="en-US" altLang="zh-CN" dirty="0"/>
              </a:p>
              <a:p>
                <a:endParaRPr lang="en-US" altLang="zh-CN" dirty="0" smtClean="0"/>
              </a:p>
              <a:p>
                <a:endParaRPr lang="en-US" altLang="zh-CN" dirty="0" smtClean="0"/>
              </a:p>
              <a:p>
                <a:r>
                  <a:rPr lang="en-US" altLang="zh-CN" dirty="0" smtClean="0"/>
                  <a:t>Since</a:t>
                </a:r>
                <a:r>
                  <a:rPr lang="en-US" altLang="zh-CN" dirty="0"/>
                  <a:t>,  </a:t>
                </a:r>
                <a:endParaRPr lang="zh-CN" altLang="en-US" dirty="0"/>
              </a:p>
              <a:p>
                <a:r>
                  <a:rPr lang="en-US" altLang="zh-CN" dirty="0" smtClean="0"/>
                  <a:t>  </a:t>
                </a:r>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13</a:t>
            </a:fld>
            <a:endParaRPr lang="en-US"/>
          </a:p>
        </p:txBody>
      </p:sp>
      <p:graphicFrame>
        <p:nvGraphicFramePr>
          <p:cNvPr id="8" name="Object 5"/>
          <p:cNvGraphicFramePr>
            <a:graphicFrameLocks noChangeAspect="1"/>
          </p:cNvGraphicFramePr>
          <p:nvPr>
            <p:extLst>
              <p:ext uri="{D42A27DB-BD31-4B8C-83A1-F6EECF244321}">
                <p14:modId xmlns:p14="http://schemas.microsoft.com/office/powerpoint/2010/main" val="3893328587"/>
              </p:ext>
            </p:extLst>
          </p:nvPr>
        </p:nvGraphicFramePr>
        <p:xfrm>
          <a:off x="2157413" y="2289333"/>
          <a:ext cx="4279900" cy="790575"/>
        </p:xfrm>
        <a:graphic>
          <a:graphicData uri="http://schemas.openxmlformats.org/presentationml/2006/ole">
            <mc:AlternateContent xmlns:mc="http://schemas.openxmlformats.org/markup-compatibility/2006">
              <mc:Choice xmlns:v="urn:schemas-microsoft-com:vml" Requires="v">
                <p:oleObj spid="_x0000_s4241" name="Equation" r:id="rId4" imgW="1854200" imgH="342900" progId="Equation.DSMT4">
                  <p:embed/>
                </p:oleObj>
              </mc:Choice>
              <mc:Fallback>
                <p:oleObj name="Equation" r:id="rId4" imgW="1854200" imgH="342900" progId="Equation.DSMT4">
                  <p:embed/>
                  <p:pic>
                    <p:nvPicPr>
                      <p:cNvPr id="6861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7413" y="2289333"/>
                        <a:ext cx="42799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13"/>
          <p:cNvGraphicFramePr>
            <a:graphicFrameLocks noChangeAspect="1"/>
          </p:cNvGraphicFramePr>
          <p:nvPr/>
        </p:nvGraphicFramePr>
        <p:xfrm>
          <a:off x="106363" y="3214688"/>
          <a:ext cx="5949950" cy="1109662"/>
        </p:xfrm>
        <a:graphic>
          <a:graphicData uri="http://schemas.openxmlformats.org/presentationml/2006/ole">
            <mc:AlternateContent xmlns:mc="http://schemas.openxmlformats.org/markup-compatibility/2006">
              <mc:Choice xmlns:v="urn:schemas-microsoft-com:vml" Requires="v">
                <p:oleObj spid="_x0000_s4242" name="Equation" r:id="rId6" imgW="2578100" imgH="482600" progId="Equation.DSMT4">
                  <p:embed/>
                </p:oleObj>
              </mc:Choice>
              <mc:Fallback>
                <p:oleObj name="Equation" r:id="rId6" imgW="2578100" imgH="482600" progId="Equation.DSMT4">
                  <p:embed/>
                  <p:pic>
                    <p:nvPicPr>
                      <p:cNvPr id="2091021"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363" y="3214688"/>
                        <a:ext cx="5949950" cy="110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 name="Group 22"/>
          <p:cNvGrpSpPr>
            <a:grpSpLocks/>
          </p:cNvGrpSpPr>
          <p:nvPr/>
        </p:nvGrpSpPr>
        <p:grpSpPr bwMode="auto">
          <a:xfrm>
            <a:off x="6030913" y="3657600"/>
            <a:ext cx="2122487" cy="409575"/>
            <a:chOff x="3720" y="2268"/>
            <a:chExt cx="1337" cy="258"/>
          </a:xfrm>
        </p:grpSpPr>
        <p:sp>
          <p:nvSpPr>
            <p:cNvPr id="11" name="AutoShape 14"/>
            <p:cNvSpPr>
              <a:spLocks noChangeArrowheads="1"/>
            </p:cNvSpPr>
            <p:nvPr/>
          </p:nvSpPr>
          <p:spPr bwMode="auto">
            <a:xfrm>
              <a:off x="3720" y="2340"/>
              <a:ext cx="384" cy="144"/>
            </a:xfrm>
            <a:prstGeom prst="rightArrow">
              <a:avLst>
                <a:gd name="adj1" fmla="val 50000"/>
                <a:gd name="adj2" fmla="val 66667"/>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endParaRPr lang="zh-CN" altLang="en-US" sz="2400">
                <a:latin typeface="Times New Roman" panose="02020603050405020304" pitchFamily="18" charset="0"/>
                <a:ea typeface="宋体" panose="02010600030101010101" pitchFamily="2" charset="-122"/>
              </a:endParaRPr>
            </a:p>
          </p:txBody>
        </p:sp>
        <p:graphicFrame>
          <p:nvGraphicFramePr>
            <p:cNvPr id="12" name="Object 15"/>
            <p:cNvGraphicFramePr>
              <a:graphicFrameLocks noChangeAspect="1"/>
            </p:cNvGraphicFramePr>
            <p:nvPr/>
          </p:nvGraphicFramePr>
          <p:xfrm>
            <a:off x="4170" y="2268"/>
            <a:ext cx="887" cy="258"/>
          </p:xfrm>
          <a:graphic>
            <a:graphicData uri="http://schemas.openxmlformats.org/presentationml/2006/ole">
              <mc:AlternateContent xmlns:mc="http://schemas.openxmlformats.org/markup-compatibility/2006">
                <mc:Choice xmlns:v="urn:schemas-microsoft-com:vml" Requires="v">
                  <p:oleObj spid="_x0000_s4243" name="Equation" r:id="rId8" imgW="609336" imgH="177723" progId="Equation.DSMT4">
                    <p:embed/>
                  </p:oleObj>
                </mc:Choice>
                <mc:Fallback>
                  <p:oleObj name="Equation" r:id="rId8" imgW="609336" imgH="177723" progId="Equation.DSMT4">
                    <p:embed/>
                    <p:pic>
                      <p:nvPicPr>
                        <p:cNvPr id="68627" name="Object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70" y="2268"/>
                          <a:ext cx="887"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13" name="Group 23"/>
          <p:cNvGrpSpPr>
            <a:grpSpLocks/>
          </p:cNvGrpSpPr>
          <p:nvPr/>
        </p:nvGrpSpPr>
        <p:grpSpPr bwMode="auto">
          <a:xfrm>
            <a:off x="5029201" y="4038600"/>
            <a:ext cx="2979738" cy="1025525"/>
            <a:chOff x="3168" y="2544"/>
            <a:chExt cx="1877" cy="646"/>
          </a:xfrm>
        </p:grpSpPr>
        <mc:AlternateContent xmlns:mc="http://schemas.openxmlformats.org/markup-compatibility/2006">
          <mc:Choice xmlns:a14="http://schemas.microsoft.com/office/drawing/2010/main" Requires="a14">
            <p:sp>
              <p:nvSpPr>
                <p:cNvPr id="14" name="Rectangle 16"/>
                <p:cNvSpPr>
                  <a:spLocks noChangeArrowheads="1"/>
                </p:cNvSpPr>
                <p:nvPr/>
              </p:nvSpPr>
              <p:spPr bwMode="auto">
                <a:xfrm>
                  <a:off x="3168" y="2880"/>
                  <a:ext cx="1877" cy="3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14:m>
                    <m:oMath xmlns:m="http://schemas.openxmlformats.org/officeDocument/2006/math">
                      <m:r>
                        <a:rPr lang="en-US" altLang="zh-CN" sz="2400" i="1" smtClean="0">
                          <a:latin typeface="Cambria Math" panose="02040503050406030204" pitchFamily="18" charset="0"/>
                        </a:rPr>
                        <m:t>𝛼</m:t>
                      </m:r>
                      <m:r>
                        <a:rPr lang="en-US" altLang="zh-CN" sz="2400" i="1" smtClean="0">
                          <a:latin typeface="Cambria Math" panose="02040503050406030204" pitchFamily="18" charset="0"/>
                        </a:rPr>
                        <m:t> </m:t>
                      </m:r>
                    </m:oMath>
                  </a14:m>
                  <a:r>
                    <a:rPr lang="en-US" altLang="zh-CN" sz="2600" dirty="0">
                      <a:ea typeface="宋体" panose="02010600030101010101" pitchFamily="2" charset="-122"/>
                    </a:rPr>
                    <a:t>is </a:t>
                  </a:r>
                  <a:r>
                    <a:rPr lang="en-US" altLang="zh-CN" sz="2600" i="1" dirty="0">
                      <a:latin typeface="Times New Roman" panose="02020603050405020304" pitchFamily="18" charset="0"/>
                      <a:ea typeface="宋体" panose="02010600030101010101" pitchFamily="2" charset="-122"/>
                    </a:rPr>
                    <a:t>C</a:t>
                  </a:r>
                  <a:r>
                    <a:rPr lang="en-US" altLang="zh-CN" sz="2600" dirty="0">
                      <a:ea typeface="宋体" panose="02010600030101010101" pitchFamily="2" charset="-122"/>
                    </a:rPr>
                    <a:t>’s </a:t>
                  </a:r>
                  <a:r>
                    <a:rPr lang="en-US" altLang="zh-CN" sz="2600" dirty="0" err="1">
                      <a:ea typeface="宋体" panose="02010600030101010101" pitchFamily="2" charset="-122"/>
                    </a:rPr>
                    <a:t>eigen</a:t>
                  </a:r>
                  <a:r>
                    <a:rPr lang="en-US" altLang="zh-CN" sz="2600" dirty="0">
                      <a:ea typeface="宋体" panose="02010600030101010101" pitchFamily="2" charset="-122"/>
                    </a:rPr>
                    <a:t>-vector  </a:t>
                  </a:r>
                  <a:endParaRPr lang="zh-CN" altLang="en-US" sz="2600" dirty="0">
                    <a:ea typeface="宋体" panose="02010600030101010101" pitchFamily="2" charset="-122"/>
                  </a:endParaRPr>
                </a:p>
              </p:txBody>
            </p:sp>
          </mc:Choice>
          <mc:Fallback>
            <p:sp>
              <p:nvSpPr>
                <p:cNvPr id="14" name="Rectangle 16"/>
                <p:cNvSpPr>
                  <a:spLocks noRot="1" noChangeAspect="1" noMove="1" noResize="1" noEditPoints="1" noAdjustHandles="1" noChangeArrowheads="1" noChangeShapeType="1" noTextEdit="1"/>
                </p:cNvSpPr>
                <p:nvPr/>
              </p:nvSpPr>
              <p:spPr bwMode="auto">
                <a:xfrm>
                  <a:off x="3168" y="2880"/>
                  <a:ext cx="1877" cy="310"/>
                </a:xfrm>
                <a:prstGeom prst="rect">
                  <a:avLst/>
                </a:prstGeom>
                <a:blipFill>
                  <a:blip r:embed="rId10"/>
                  <a:stretch>
                    <a:fillRect t="-12346" r="-5317" b="-3086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5" name="AutoShape 17"/>
            <p:cNvSpPr>
              <a:spLocks noChangeArrowheads="1"/>
            </p:cNvSpPr>
            <p:nvPr/>
          </p:nvSpPr>
          <p:spPr bwMode="auto">
            <a:xfrm rot="5400000">
              <a:off x="4296" y="2664"/>
              <a:ext cx="384" cy="144"/>
            </a:xfrm>
            <a:prstGeom prst="rightArrow">
              <a:avLst>
                <a:gd name="adj1" fmla="val 50000"/>
                <a:gd name="adj2" fmla="val 66667"/>
              </a:avLst>
            </a:prstGeom>
            <a:solidFill>
              <a:srgbClr val="99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endParaRPr lang="zh-CN" altLang="en-US" sz="2400">
                <a:latin typeface="Times New Roman" panose="02020603050405020304" pitchFamily="18" charset="0"/>
                <a:ea typeface="宋体" panose="02010600030101010101" pitchFamily="2" charset="-122"/>
              </a:endParaRPr>
            </a:p>
          </p:txBody>
        </p:sp>
      </p:grpSp>
      <p:graphicFrame>
        <p:nvGraphicFramePr>
          <p:cNvPr id="17" name="Object 19"/>
          <p:cNvGraphicFramePr>
            <a:graphicFrameLocks noChangeAspect="1"/>
          </p:cNvGraphicFramePr>
          <p:nvPr>
            <p:extLst>
              <p:ext uri="{D42A27DB-BD31-4B8C-83A1-F6EECF244321}">
                <p14:modId xmlns:p14="http://schemas.microsoft.com/office/powerpoint/2010/main" val="2731800019"/>
              </p:ext>
            </p:extLst>
          </p:nvPr>
        </p:nvGraphicFramePr>
        <p:xfrm>
          <a:off x="650875" y="5296312"/>
          <a:ext cx="8264525" cy="701675"/>
        </p:xfrm>
        <a:graphic>
          <a:graphicData uri="http://schemas.openxmlformats.org/presentationml/2006/ole">
            <mc:AlternateContent xmlns:mc="http://schemas.openxmlformats.org/markup-compatibility/2006">
              <mc:Choice xmlns:v="urn:schemas-microsoft-com:vml" Requires="v">
                <p:oleObj spid="_x0000_s4244" name="Equation" r:id="rId11" imgW="3581400" imgH="304800" progId="Equation.DSMT4">
                  <p:embed/>
                </p:oleObj>
              </mc:Choice>
              <mc:Fallback>
                <p:oleObj name="Equation" r:id="rId11" imgW="3581400" imgH="304800" progId="Equation.DSMT4">
                  <p:embed/>
                  <p:pic>
                    <p:nvPicPr>
                      <p:cNvPr id="2091027" name="Object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0875" y="5296312"/>
                        <a:ext cx="82645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16782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a:solidFill>
                      <a:srgbClr val="0070C0"/>
                    </a:solidFill>
                    <a:ea typeface="ＭＳ Ｐゴシック" panose="020B0600070205080204" pitchFamily="34" charset="-128"/>
                  </a:rPr>
                  <a:t>Identify the orientation with largest variance</a:t>
                </a:r>
              </a:p>
              <a:p>
                <a:r>
                  <a:rPr lang="en-US" altLang="zh-CN" dirty="0" smtClean="0"/>
                  <a:t>Thus, </a:t>
                </a:r>
                <a14:m>
                  <m:oMath xmlns:m="http://schemas.openxmlformats.org/officeDocument/2006/math">
                    <m:sSub>
                      <m:sSubPr>
                        <m:ctrlPr>
                          <a:rPr lang="en-US" altLang="zh-CN" b="0" i="1" smtClean="0">
                            <a:latin typeface="Cambria Math" panose="02040503050406030204" pitchFamily="18" charset="0"/>
                          </a:rPr>
                        </m:ctrlPr>
                      </m:sSubPr>
                      <m:e>
                        <m:r>
                          <a:rPr lang="en-US" altLang="zh-CN" i="1">
                            <a:latin typeface="Cambria Math" panose="02040503050406030204" pitchFamily="18" charset="0"/>
                          </a:rPr>
                          <m:t>𝛼</m:t>
                        </m:r>
                      </m:e>
                      <m:sub>
                        <m:r>
                          <a:rPr lang="en-US" altLang="zh-CN" b="0" i="1" smtClean="0">
                            <a:latin typeface="Cambria Math" panose="02040503050406030204" pitchFamily="18" charset="0"/>
                          </a:rPr>
                          <m:t>1</m:t>
                        </m:r>
                      </m:sub>
                    </m:sSub>
                  </m:oMath>
                </a14:m>
                <a:r>
                  <a:rPr lang="en-US" altLang="zh-CN" dirty="0"/>
                  <a:t> should be the </a:t>
                </a:r>
                <a:r>
                  <a:rPr lang="en-US" altLang="zh-CN" dirty="0" err="1"/>
                  <a:t>eigen</a:t>
                </a:r>
                <a:r>
                  <a:rPr lang="en-US" altLang="zh-CN" dirty="0"/>
                  <a:t>-vector of </a:t>
                </a:r>
                <a:r>
                  <a:rPr lang="en-US" altLang="zh-CN" i="1" dirty="0">
                    <a:latin typeface="Times New Roman" panose="02020603050405020304" pitchFamily="18" charset="0"/>
                  </a:rPr>
                  <a:t>C</a:t>
                </a:r>
                <a:r>
                  <a:rPr lang="en-US" altLang="zh-CN" dirty="0"/>
                  <a:t> corresponding to the largest </a:t>
                </a:r>
                <a:r>
                  <a:rPr lang="en-US" altLang="zh-CN" dirty="0" err="1"/>
                  <a:t>eigen</a:t>
                </a:r>
                <a:r>
                  <a:rPr lang="en-US" altLang="zh-CN" dirty="0"/>
                  <a:t>-value of </a:t>
                </a:r>
                <a:r>
                  <a:rPr lang="en-US" altLang="zh-CN" i="1" dirty="0">
                    <a:latin typeface="Times New Roman" panose="02020603050405020304" pitchFamily="18" charset="0"/>
                  </a:rPr>
                  <a:t>C</a:t>
                </a:r>
                <a:endParaRPr lang="zh-CN" altLang="en-US" i="1" dirty="0">
                  <a:latin typeface="Times New Roman" panose="02020603050405020304" pitchFamily="18" charset="0"/>
                </a:endParaRPr>
              </a:p>
              <a:p>
                <a:r>
                  <a:rPr lang="en-US" altLang="zh-CN" dirty="0"/>
                  <a:t>What is another </a:t>
                </a:r>
                <a:r>
                  <a:rPr lang="en-US" altLang="zh-CN" dirty="0" smtClean="0"/>
                  <a:t>orientation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b="0" i="1" smtClean="0">
                            <a:latin typeface="Cambria Math" panose="02040503050406030204" pitchFamily="18" charset="0"/>
                          </a:rPr>
                          <m:t>2</m:t>
                        </m:r>
                      </m:sub>
                    </m:sSub>
                  </m:oMath>
                </a14:m>
                <a:r>
                  <a:rPr lang="en-US" altLang="zh-CN" dirty="0" smtClean="0"/>
                  <a:t>, </a:t>
                </a:r>
                <a:r>
                  <a:rPr lang="en-US" altLang="zh-CN" dirty="0"/>
                  <a:t>orthogonal to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oMath>
                </a14:m>
                <a:r>
                  <a:rPr lang="en-US" altLang="zh-CN" dirty="0"/>
                  <a:t>, and along which the data can have the second largest variation</a:t>
                </a:r>
                <a:r>
                  <a:rPr lang="en-US" altLang="zh-CN" dirty="0" smtClean="0"/>
                  <a:t>?</a:t>
                </a:r>
              </a:p>
              <a:p>
                <a:r>
                  <a:rPr lang="en-US" altLang="zh-CN" dirty="0"/>
                  <a:t>Answer: it is the </a:t>
                </a:r>
                <a:r>
                  <a:rPr lang="en-US" altLang="zh-CN" dirty="0" err="1"/>
                  <a:t>eigen</a:t>
                </a:r>
                <a:r>
                  <a:rPr lang="en-US" altLang="zh-CN" dirty="0"/>
                  <a:t>-vector associated to the second largest </a:t>
                </a:r>
                <a:r>
                  <a:rPr lang="en-US" altLang="zh-CN" dirty="0" err="1"/>
                  <a:t>eigen</a:t>
                </a:r>
                <a:r>
                  <a:rPr lang="en-US" altLang="zh-CN" dirty="0"/>
                  <a:t>-value </a:t>
                </a:r>
                <a14:m>
                  <m:oMath xmlns:m="http://schemas.openxmlformats.org/officeDocument/2006/math">
                    <m:sSub>
                      <m:sSubPr>
                        <m:ctrlPr>
                          <a:rPr lang="en-US" altLang="zh-CN" i="1">
                            <a:latin typeface="Cambria Math" panose="02040503050406030204" pitchFamily="18" charset="0"/>
                          </a:rPr>
                        </m:ctrlPr>
                      </m:sSubPr>
                      <m:e>
                        <m:r>
                          <a:rPr lang="en-US" altLang="zh-CN" b="0" i="1" smtClean="0">
                            <a:latin typeface="Cambria Math" panose="02040503050406030204" pitchFamily="18" charset="0"/>
                          </a:rPr>
                          <m:t>𝜆</m:t>
                        </m:r>
                      </m:e>
                      <m:sub>
                        <m:r>
                          <a:rPr lang="en-US" altLang="zh-CN" b="0" i="1" smtClean="0">
                            <a:latin typeface="Cambria Math" panose="02040503050406030204" pitchFamily="18" charset="0"/>
                          </a:rPr>
                          <m:t>2</m:t>
                        </m:r>
                      </m:sub>
                    </m:sSub>
                  </m:oMath>
                </a14:m>
                <a:r>
                  <a:rPr lang="en-US" altLang="zh-CN" dirty="0" smtClean="0"/>
                  <a:t> of </a:t>
                </a:r>
                <a:r>
                  <a:rPr lang="en-US" altLang="zh-CN" i="1" dirty="0">
                    <a:latin typeface="Times New Roman" panose="02020603050405020304" pitchFamily="18" charset="0"/>
                  </a:rPr>
                  <a:t>C</a:t>
                </a:r>
                <a:r>
                  <a:rPr lang="en-US" altLang="zh-CN" dirty="0"/>
                  <a:t> and such a variance is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𝜆</m:t>
                        </m:r>
                      </m:e>
                      <m:sub>
                        <m:r>
                          <a:rPr lang="en-US" altLang="zh-CN" i="1">
                            <a:latin typeface="Cambria Math" panose="02040503050406030204" pitchFamily="18" charset="0"/>
                          </a:rPr>
                          <m:t>2</m:t>
                        </m:r>
                      </m:sub>
                    </m:sSub>
                  </m:oMath>
                </a14:m>
                <a:endParaRPr lang="zh-CN" altLang="en-US" dirty="0">
                  <a:latin typeface="Times New Roman" panose="02020603050405020304" pitchFamily="18" charset="0"/>
                </a:endParaRPr>
              </a:p>
              <a:p>
                <a:endParaRPr lang="zh-CN" altLang="en-US" i="1" dirty="0" smtClean="0">
                  <a:latin typeface="Times New Roman" panose="02020603050405020304" pitchFamily="18" charset="0"/>
                </a:endParaRP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15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14</a:t>
            </a:fld>
            <a:endParaRPr lang="en-US"/>
          </a:p>
        </p:txBody>
      </p:sp>
    </p:spTree>
    <p:extLst>
      <p:ext uri="{BB962C8B-B14F-4D97-AF65-F5344CB8AC3E}">
        <p14:creationId xmlns:p14="http://schemas.microsoft.com/office/powerpoint/2010/main" val="1710317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p:sp>
        <p:nvSpPr>
          <p:cNvPr id="3" name="内容占位符 2"/>
          <p:cNvSpPr>
            <a:spLocks noGrp="1"/>
          </p:cNvSpPr>
          <p:nvPr>
            <p:ph idx="1"/>
          </p:nvPr>
        </p:nvSpPr>
        <p:spPr/>
        <p:txBody>
          <a:bodyPr/>
          <a:lstStyle/>
          <a:p>
            <a:r>
              <a:rPr lang="en-US" altLang="zh-CN" dirty="0">
                <a:solidFill>
                  <a:srgbClr val="0070C0"/>
                </a:solidFill>
                <a:ea typeface="ＭＳ Ｐゴシック" panose="020B0600070205080204" pitchFamily="34" charset="-128"/>
              </a:rPr>
              <a:t>Identify the orientation with largest variance</a:t>
            </a:r>
          </a:p>
          <a:p>
            <a:r>
              <a:rPr lang="en-US" altLang="zh-CN" dirty="0" smtClean="0"/>
              <a:t>Results</a:t>
            </a:r>
            <a:r>
              <a:rPr lang="en-US" altLang="zh-CN" dirty="0"/>
              <a:t>: the </a:t>
            </a:r>
            <a:r>
              <a:rPr lang="en-US" altLang="zh-CN" dirty="0" err="1"/>
              <a:t>eigen</a:t>
            </a:r>
            <a:r>
              <a:rPr lang="en-US" altLang="zh-CN" dirty="0"/>
              <a:t>-vectors of </a:t>
            </a:r>
            <a:r>
              <a:rPr lang="en-US" altLang="zh-CN" i="1" dirty="0">
                <a:latin typeface="Times New Roman" panose="02020603050405020304" pitchFamily="18" charset="0"/>
              </a:rPr>
              <a:t>C</a:t>
            </a:r>
            <a:r>
              <a:rPr lang="en-US" altLang="zh-CN" dirty="0"/>
              <a:t> forms a set of orthogonal basis and they are referred as </a:t>
            </a:r>
            <a:r>
              <a:rPr lang="en-US" altLang="zh-CN" b="1" u="sng" dirty="0">
                <a:solidFill>
                  <a:srgbClr val="FF0000"/>
                </a:solidFill>
              </a:rPr>
              <a:t>Principal Components</a:t>
            </a:r>
            <a:r>
              <a:rPr lang="en-US" altLang="zh-CN" dirty="0"/>
              <a:t> of the original data </a:t>
            </a:r>
            <a:r>
              <a:rPr lang="en-US" altLang="zh-CN" b="1" dirty="0">
                <a:latin typeface="Times New Roman" panose="02020603050405020304" pitchFamily="18" charset="0"/>
              </a:rPr>
              <a:t>X</a:t>
            </a:r>
            <a:endParaRPr lang="zh-CN" altLang="en-US" b="1" dirty="0">
              <a:latin typeface="Times New Roman" panose="02020603050405020304" pitchFamily="18" charset="0"/>
            </a:endParaRPr>
          </a:p>
          <a:p>
            <a:r>
              <a:rPr lang="en-US" altLang="zh-CN" dirty="0"/>
              <a:t>You can consider PCs as a set of orthogonal coordinates. Under such a coordinate system, variables are not correlated.</a:t>
            </a:r>
            <a:endParaRPr lang="zh-CN" altLang="en-US" i="1" dirty="0">
              <a:latin typeface="Times New Roman" panose="02020603050405020304" pitchFamily="18" charset="0"/>
            </a:endParaRP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15</a:t>
            </a:fld>
            <a:endParaRPr lang="en-US"/>
          </a:p>
        </p:txBody>
      </p:sp>
    </p:spTree>
    <p:extLst>
      <p:ext uri="{BB962C8B-B14F-4D97-AF65-F5344CB8AC3E}">
        <p14:creationId xmlns:p14="http://schemas.microsoft.com/office/powerpoint/2010/main" val="13989936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Express data in PCs</a:t>
                </a:r>
              </a:p>
              <a:p>
                <a:r>
                  <a:rPr lang="en-US" altLang="zh-CN" dirty="0"/>
                  <a:t>Suppose </a:t>
                </a:r>
                <a14:m>
                  <m:oMath xmlns:m="http://schemas.openxmlformats.org/officeDocument/2006/math">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oMath>
                </a14:m>
                <a:r>
                  <a:rPr lang="en-US" altLang="zh-CN" dirty="0" smtClean="0"/>
                  <a:t> are </a:t>
                </a:r>
                <a:r>
                  <a:rPr lang="en-US" altLang="zh-CN" dirty="0"/>
                  <a:t>PCs derived from </a:t>
                </a:r>
                <a:r>
                  <a:rPr lang="en-US" altLang="zh-CN" b="1" dirty="0">
                    <a:latin typeface="Times New Roman" panose="02020603050405020304" pitchFamily="18" charset="0"/>
                  </a:rPr>
                  <a:t>X</a:t>
                </a:r>
                <a:r>
                  <a:rPr lang="en-US" altLang="zh-CN" dirty="0"/>
                  <a:t>, </a:t>
                </a:r>
                <a14:m>
                  <m:oMath xmlns:m="http://schemas.openxmlformats.org/officeDocument/2006/math">
                    <m:r>
                      <a:rPr lang="en-US" altLang="zh-CN" b="1" i="0" smtClean="0">
                        <a:latin typeface="Cambria Math" panose="02040503050406030204" pitchFamily="18" charset="0"/>
                      </a:rPr>
                      <m:t>𝐗</m:t>
                    </m:r>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ℝ</m:t>
                        </m:r>
                      </m:e>
                      <m:sup>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×1</m:t>
                        </m:r>
                      </m:sup>
                    </m:sSup>
                  </m:oMath>
                </a14:m>
                <a:endParaRPr lang="en-US" altLang="zh-CN" i="1" dirty="0" smtClean="0">
                  <a:latin typeface="Times New Roman" panose="02020603050405020304" pitchFamily="18" charset="0"/>
                </a:endParaRPr>
              </a:p>
              <a:p>
                <a:r>
                  <a:rPr lang="en-US" altLang="zh-CN" dirty="0"/>
                  <a:t>Then, a data point </a:t>
                </a:r>
                <a14:m>
                  <m:oMath xmlns:m="http://schemas.openxmlformats.org/officeDocument/2006/math">
                    <m:sSub>
                      <m:sSubPr>
                        <m:ctrlPr>
                          <a:rPr lang="en-US" altLang="zh-CN" b="0" i="1" smtClean="0">
                            <a:latin typeface="Cambria Math" panose="02040503050406030204" pitchFamily="18" charset="0"/>
                          </a:rPr>
                        </m:ctrlPr>
                      </m:sSubPr>
                      <m:e>
                        <m:r>
                          <a:rPr lang="en-US" altLang="zh-CN" b="1" i="0" smtClean="0">
                            <a:latin typeface="Cambria Math" panose="02040503050406030204" pitchFamily="18" charset="0"/>
                          </a:rPr>
                          <m:t>𝐱</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b="0" i="1" smtClean="0">
                            <a:latin typeface="Cambria Math" panose="02040503050406030204" pitchFamily="18" charset="0"/>
                            <a:ea typeface="Cambria Math" panose="02040503050406030204" pitchFamily="18" charset="0"/>
                          </a:rPr>
                          <m:t>𝑝</m:t>
                        </m:r>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1</m:t>
                        </m:r>
                      </m:sup>
                    </m:sSup>
                  </m:oMath>
                </a14:m>
                <a:r>
                  <a:rPr lang="en-US" altLang="zh-CN" dirty="0"/>
                  <a:t>can be linearly represented by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𝑝</m:t>
                        </m:r>
                      </m:sub>
                    </m:sSub>
                    <m:r>
                      <a:rPr lang="en-US" altLang="zh-CN" i="1">
                        <a:latin typeface="Cambria Math" panose="02040503050406030204" pitchFamily="18" charset="0"/>
                      </a:rPr>
                      <m:t>}</m:t>
                    </m:r>
                  </m:oMath>
                </a14:m>
                <a:r>
                  <a:rPr lang="en-US" altLang="zh-CN" dirty="0"/>
                  <a:t>, and the representation coefficients </a:t>
                </a:r>
                <a:r>
                  <a:rPr lang="en-US" altLang="zh-CN" dirty="0" smtClean="0"/>
                  <a:t>are</a:t>
                </a:r>
              </a:p>
              <a:p>
                <a:endParaRPr lang="en-US" altLang="zh-CN" i="1" dirty="0">
                  <a:latin typeface="Times New Roman" panose="02020603050405020304" pitchFamily="18" charset="0"/>
                </a:endParaRPr>
              </a:p>
              <a:p>
                <a:endParaRPr lang="en-US" altLang="zh-CN" i="1" dirty="0" smtClean="0">
                  <a:latin typeface="Times New Roman" panose="02020603050405020304" pitchFamily="18" charset="0"/>
                </a:endParaRPr>
              </a:p>
              <a:p>
                <a:endParaRPr lang="en-US" altLang="zh-CN" i="1" dirty="0">
                  <a:latin typeface="Times New Roman" panose="02020603050405020304" pitchFamily="18" charset="0"/>
                </a:endParaRPr>
              </a:p>
              <a:p>
                <a:endParaRPr lang="en-US" altLang="zh-CN" i="1" dirty="0" smtClean="0">
                  <a:latin typeface="Times New Roman" panose="02020603050405020304" pitchFamily="18" charset="0"/>
                </a:endParaRPr>
              </a:p>
              <a:p>
                <a:endParaRPr lang="en-US" altLang="zh-CN" i="1" dirty="0">
                  <a:latin typeface="Times New Roman" panose="02020603050405020304" pitchFamily="18" charset="0"/>
                </a:endParaRPr>
              </a:p>
              <a:p>
                <a:r>
                  <a:rPr lang="en-US" altLang="zh-CN" dirty="0"/>
                  <a:t>Actually, </a:t>
                </a:r>
                <a:r>
                  <a:rPr lang="en-US" altLang="zh-CN" b="1" dirty="0">
                    <a:latin typeface="Times New Roman" panose="02020603050405020304" pitchFamily="18" charset="0"/>
                  </a:rPr>
                  <a:t>c</a:t>
                </a:r>
                <a:r>
                  <a:rPr lang="en-US" altLang="zh-CN" i="1" baseline="-25000" dirty="0">
                    <a:latin typeface="Times New Roman" panose="02020603050405020304" pitchFamily="18" charset="0"/>
                  </a:rPr>
                  <a:t>i</a:t>
                </a:r>
                <a:r>
                  <a:rPr lang="en-US" altLang="zh-CN" dirty="0"/>
                  <a:t> is the coordinates of </a:t>
                </a:r>
                <a:r>
                  <a:rPr lang="en-US" altLang="zh-CN" b="1" dirty="0">
                    <a:latin typeface="Times New Roman" panose="02020603050405020304" pitchFamily="18" charset="0"/>
                  </a:rPr>
                  <a:t>x</a:t>
                </a:r>
                <a:r>
                  <a:rPr lang="en-US" altLang="zh-CN" i="1" baseline="-25000" dirty="0">
                    <a:latin typeface="Times New Roman" panose="02020603050405020304" pitchFamily="18" charset="0"/>
                  </a:rPr>
                  <a:t>i</a:t>
                </a:r>
                <a:r>
                  <a:rPr lang="en-US" altLang="zh-CN" baseline="-25000" dirty="0"/>
                  <a:t> </a:t>
                </a:r>
                <a:r>
                  <a:rPr lang="en-US" altLang="zh-CN" dirty="0"/>
                  <a:t>in the new coordinate system spanned by </a:t>
                </a:r>
                <a14:m>
                  <m:oMath xmlns:m="http://schemas.openxmlformats.org/officeDocument/2006/math">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𝑝</m:t>
                        </m:r>
                      </m:sub>
                    </m:sSub>
                    <m:r>
                      <a:rPr lang="en-US" altLang="zh-CN" i="1">
                        <a:latin typeface="Cambria Math" panose="02040503050406030204" pitchFamily="18" charset="0"/>
                      </a:rPr>
                      <m:t>}</m:t>
                    </m:r>
                  </m:oMath>
                </a14:m>
                <a:r>
                  <a:rPr lang="en-US" altLang="zh-CN" dirty="0"/>
                  <a:t> </a:t>
                </a:r>
                <a:endParaRPr lang="zh-CN" altLang="en-US" i="1" dirty="0">
                  <a:latin typeface="Times New Roman" panose="02020603050405020304" pitchFamily="18" charset="0"/>
                </a:endParaRPr>
              </a:p>
              <a:p>
                <a:endParaRPr lang="zh-CN" altLang="en-US" i="1" dirty="0">
                  <a:latin typeface="Times New Roman" panose="02020603050405020304" pitchFamily="18" charset="0"/>
                </a:endParaRP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r="-220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16</a:t>
            </a:fld>
            <a:endParaRPr lang="en-US"/>
          </a:p>
        </p:txBody>
      </p:sp>
      <p:graphicFrame>
        <p:nvGraphicFramePr>
          <p:cNvPr id="8" name="Object 12"/>
          <p:cNvGraphicFramePr>
            <a:graphicFrameLocks noChangeAspect="1"/>
          </p:cNvGraphicFramePr>
          <p:nvPr>
            <p:extLst>
              <p:ext uri="{D42A27DB-BD31-4B8C-83A1-F6EECF244321}">
                <p14:modId xmlns:p14="http://schemas.microsoft.com/office/powerpoint/2010/main" val="4045749876"/>
              </p:ext>
            </p:extLst>
          </p:nvPr>
        </p:nvGraphicFramePr>
        <p:xfrm>
          <a:off x="3200400" y="2755490"/>
          <a:ext cx="1757363" cy="2333625"/>
        </p:xfrm>
        <a:graphic>
          <a:graphicData uri="http://schemas.openxmlformats.org/presentationml/2006/ole">
            <mc:AlternateContent xmlns:mc="http://schemas.openxmlformats.org/markup-compatibility/2006">
              <mc:Choice xmlns:v="urn:schemas-microsoft-com:vml" Requires="v">
                <p:oleObj spid="_x0000_s5145" name="Equation" r:id="rId4" imgW="762000" imgH="1016000" progId="Equation.DSMT4">
                  <p:embed/>
                </p:oleObj>
              </mc:Choice>
              <mc:Fallback>
                <p:oleObj name="Equation" r:id="rId4" imgW="762000" imgH="1016000" progId="Equation.DSMT4">
                  <p:embed/>
                  <p:pic>
                    <p:nvPicPr>
                      <p:cNvPr id="7169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2755490"/>
                        <a:ext cx="1757363"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02016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Summary</a:t>
                </a:r>
              </a:p>
              <a:p>
                <a14:m>
                  <m:oMath xmlns:m="http://schemas.openxmlformats.org/officeDocument/2006/math">
                    <m:r>
                      <a:rPr lang="en-US" altLang="zh-CN" b="1">
                        <a:latin typeface="Cambria Math" panose="02040503050406030204" pitchFamily="18" charset="0"/>
                      </a:rPr>
                      <m:t>𝐗</m:t>
                    </m:r>
                    <m:r>
                      <a:rPr lang="en-US" altLang="zh-CN" b="1" i="1">
                        <a:latin typeface="Cambria Math" panose="02040503050406030204" pitchFamily="18" charset="0"/>
                      </a:rPr>
                      <m:t> </m:t>
                    </m:r>
                  </m:oMath>
                </a14:m>
                <a:r>
                  <a:rPr lang="en-US" altLang="zh-CN" dirty="0"/>
                  <a:t>is a data matrix, each column is a data </a:t>
                </a:r>
                <a:r>
                  <a:rPr lang="en-US" altLang="zh-CN" dirty="0" smtClean="0"/>
                  <a:t>sample</a:t>
                </a:r>
              </a:p>
              <a:p>
                <a:r>
                  <a:rPr lang="en-US" altLang="zh-CN" dirty="0"/>
                  <a:t>Suppose each of its feature has </a:t>
                </a:r>
                <a:r>
                  <a:rPr lang="en-US" altLang="zh-CN" dirty="0" smtClean="0"/>
                  <a:t>zero-mean</a:t>
                </a:r>
              </a:p>
              <a:p>
                <a:pPr marL="0" indent="0">
                  <a:buNone/>
                </a:pPr>
                <a:endParaRPr lang="en-US" altLang="zh-CN" i="1" dirty="0" smtClean="0">
                  <a:latin typeface="Times New Roman" panose="02020603050405020304" pitchFamily="18" charset="0"/>
                </a:endParaRPr>
              </a:p>
              <a:p>
                <a:endParaRPr lang="en-US" altLang="zh-CN" i="1" dirty="0">
                  <a:latin typeface="Times New Roman" panose="02020603050405020304" pitchFamily="18" charset="0"/>
                </a:endParaRPr>
              </a:p>
              <a:p>
                <a:r>
                  <a:rPr lang="en-US" altLang="zh-CN" dirty="0" smtClean="0"/>
                  <a:t>                                       spans </a:t>
                </a:r>
                <a:r>
                  <a:rPr lang="en-US" altLang="zh-CN" dirty="0"/>
                  <a:t>a new </a:t>
                </a:r>
                <a:r>
                  <a:rPr lang="en-US" altLang="zh-CN" dirty="0" smtClean="0"/>
                  <a:t>space</a:t>
                </a:r>
              </a:p>
              <a:p>
                <a:r>
                  <a:rPr lang="en-US" altLang="zh-CN" dirty="0"/>
                  <a:t>Data in new space is represented </a:t>
                </a:r>
                <a:r>
                  <a:rPr lang="en-US" altLang="zh-CN" dirty="0" smtClean="0"/>
                  <a:t>as </a:t>
                </a:r>
                <a14:m>
                  <m:oMath xmlns:m="http://schemas.openxmlformats.org/officeDocument/2006/math">
                    <m:sSup>
                      <m:sSupPr>
                        <m:ctrlPr>
                          <a:rPr lang="en-US" altLang="zh-CN" b="0" i="1" smtClean="0">
                            <a:latin typeface="Cambria Math" panose="02040503050406030204" pitchFamily="18" charset="0"/>
                          </a:rPr>
                        </m:ctrlPr>
                      </m:sSupPr>
                      <m:e>
                        <m:r>
                          <a:rPr lang="en-US" altLang="zh-CN" b="1">
                            <a:latin typeface="Cambria Math" panose="02040503050406030204" pitchFamily="18" charset="0"/>
                          </a:rPr>
                          <m:t>𝐗</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rPr>
                        </m:ctrlPr>
                      </m:sSupPr>
                      <m:e>
                        <m:r>
                          <a:rPr lang="en-US" altLang="zh-CN" b="1" i="0" smtClean="0">
                            <a:latin typeface="Cambria Math" panose="02040503050406030204" pitchFamily="18" charset="0"/>
                          </a:rPr>
                          <m:t>𝐔</m:t>
                        </m:r>
                      </m:e>
                      <m:sup>
                        <m:r>
                          <a:rPr lang="en-US" altLang="zh-CN" b="0" i="1" smtClean="0">
                            <a:latin typeface="Cambria Math" panose="02040503050406030204" pitchFamily="18" charset="0"/>
                          </a:rPr>
                          <m:t>𝑇</m:t>
                        </m:r>
                      </m:sup>
                    </m:sSup>
                    <m:r>
                      <a:rPr lang="en-US" altLang="zh-CN" b="1" i="0" smtClean="0">
                        <a:latin typeface="Cambria Math" panose="02040503050406030204" pitchFamily="18" charset="0"/>
                      </a:rPr>
                      <m:t>𝐗</m:t>
                    </m:r>
                  </m:oMath>
                </a14:m>
                <a:endParaRPr lang="zh-CN" altLang="en-US" b="1" dirty="0">
                  <a:latin typeface="Times New Roman" panose="02020603050405020304" pitchFamily="18" charset="0"/>
                </a:endParaRPr>
              </a:p>
              <a:p>
                <a:endParaRPr lang="zh-CN" altLang="en-US" i="1" dirty="0">
                  <a:latin typeface="Times New Roman" panose="02020603050405020304" pitchFamily="18" charset="0"/>
                </a:endParaRPr>
              </a:p>
              <a:p>
                <a:endParaRPr lang="zh-CN" altLang="en-US" i="1" dirty="0">
                  <a:latin typeface="Times New Roman" panose="02020603050405020304" pitchFamily="18" charset="0"/>
                </a:endParaRP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17</a:t>
            </a:fld>
            <a:endParaRPr lang="en-US"/>
          </a:p>
        </p:txBody>
      </p:sp>
      <p:graphicFrame>
        <p:nvGraphicFramePr>
          <p:cNvPr id="7" name="Object 8"/>
          <p:cNvGraphicFramePr>
            <a:graphicFrameLocks noChangeAspect="1"/>
          </p:cNvGraphicFramePr>
          <p:nvPr>
            <p:extLst>
              <p:ext uri="{D42A27DB-BD31-4B8C-83A1-F6EECF244321}">
                <p14:modId xmlns:p14="http://schemas.microsoft.com/office/powerpoint/2010/main" val="3242653064"/>
              </p:ext>
            </p:extLst>
          </p:nvPr>
        </p:nvGraphicFramePr>
        <p:xfrm>
          <a:off x="2259806" y="2342587"/>
          <a:ext cx="4064000" cy="901700"/>
        </p:xfrm>
        <a:graphic>
          <a:graphicData uri="http://schemas.openxmlformats.org/presentationml/2006/ole">
            <mc:AlternateContent xmlns:mc="http://schemas.openxmlformats.org/markup-compatibility/2006">
              <mc:Choice xmlns:v="urn:schemas-microsoft-com:vml" Requires="v">
                <p:oleObj spid="_x0000_s6192" name="Equation" r:id="rId4" imgW="1765300" imgH="393700" progId="Equation.DSMT4">
                  <p:embed/>
                </p:oleObj>
              </mc:Choice>
              <mc:Fallback>
                <p:oleObj name="Equation" r:id="rId4" imgW="1765300" imgH="393700" progId="Equation.DSMT4">
                  <p:embed/>
                  <p:pic>
                    <p:nvPicPr>
                      <p:cNvPr id="72711"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806" y="2342587"/>
                        <a:ext cx="40640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extLst>
              <p:ext uri="{D42A27DB-BD31-4B8C-83A1-F6EECF244321}">
                <p14:modId xmlns:p14="http://schemas.microsoft.com/office/powerpoint/2010/main" val="133493046"/>
              </p:ext>
            </p:extLst>
          </p:nvPr>
        </p:nvGraphicFramePr>
        <p:xfrm>
          <a:off x="634182" y="3304444"/>
          <a:ext cx="2690813" cy="639763"/>
        </p:xfrm>
        <a:graphic>
          <a:graphicData uri="http://schemas.openxmlformats.org/presentationml/2006/ole">
            <mc:AlternateContent xmlns:mc="http://schemas.openxmlformats.org/markup-compatibility/2006">
              <mc:Choice xmlns:v="urn:schemas-microsoft-com:vml" Requires="v">
                <p:oleObj spid="_x0000_s6193" name="Equation" r:id="rId6" imgW="1168400" imgH="279400" progId="Equation.DSMT4">
                  <p:embed/>
                </p:oleObj>
              </mc:Choice>
              <mc:Fallback>
                <p:oleObj name="Equation" r:id="rId6" imgW="1168400" imgH="279400" progId="Equation.DSMT4">
                  <p:embed/>
                  <p:pic>
                    <p:nvPicPr>
                      <p:cNvPr id="72712"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182" y="3304444"/>
                        <a:ext cx="2690813"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 name="组合 8"/>
          <p:cNvGrpSpPr>
            <a:grpSpLocks/>
          </p:cNvGrpSpPr>
          <p:nvPr/>
        </p:nvGrpSpPr>
        <p:grpSpPr bwMode="auto">
          <a:xfrm>
            <a:off x="381000" y="5029200"/>
            <a:ext cx="8343900" cy="1235075"/>
            <a:chOff x="381000" y="5029200"/>
            <a:chExt cx="8343900" cy="1235075"/>
          </a:xfrm>
        </p:grpSpPr>
        <p:pic>
          <p:nvPicPr>
            <p:cNvPr id="10"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800" y="5089525"/>
              <a:ext cx="1181100"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13"/>
            <p:cNvSpPr>
              <a:spLocks noChangeArrowheads="1"/>
            </p:cNvSpPr>
            <p:nvPr/>
          </p:nvSpPr>
          <p:spPr bwMode="auto">
            <a:xfrm>
              <a:off x="381000" y="5029200"/>
              <a:ext cx="6781800" cy="1235075"/>
            </a:xfrm>
            <a:prstGeom prst="cloudCallout">
              <a:avLst>
                <a:gd name="adj1" fmla="val 56315"/>
                <a:gd name="adj2" fmla="val -32926"/>
              </a:avLst>
            </a:prstGeom>
            <a:solidFill>
              <a:srgbClr val="99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lgn="ctr">
                <a:spcBef>
                  <a:spcPct val="0"/>
                </a:spcBef>
              </a:pPr>
              <a:r>
                <a:rPr lang="en-US" altLang="zh-CN" sz="2600" i="1" dirty="0">
                  <a:solidFill>
                    <a:srgbClr val="FFFF00"/>
                  </a:solidFill>
                  <a:latin typeface="Times New Roman" panose="02020603050405020304" pitchFamily="18" charset="0"/>
                  <a:ea typeface="宋体" panose="02010600030101010101" pitchFamily="2" charset="-122"/>
                </a:rPr>
                <a:t>In new space, dimensions of data are not correlated </a:t>
              </a:r>
            </a:p>
          </p:txBody>
        </p:sp>
      </p:grpSp>
    </p:spTree>
    <p:extLst>
      <p:ext uri="{BB962C8B-B14F-4D97-AF65-F5344CB8AC3E}">
        <p14:creationId xmlns:p14="http://schemas.microsoft.com/office/powerpoint/2010/main" val="35755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p:sp>
        <p:nvSpPr>
          <p:cNvPr id="3" name="内容占位符 2"/>
          <p:cNvSpPr>
            <a:spLocks noGrp="1"/>
          </p:cNvSpPr>
          <p:nvPr>
            <p:ph idx="1"/>
          </p:nvPr>
        </p:nvSpPr>
        <p:spPr/>
        <p:txBody>
          <a:bodyPr/>
          <a:lstStyle/>
          <a:p>
            <a:r>
              <a:rPr lang="en-US" altLang="zh-CN" dirty="0">
                <a:ea typeface="ＭＳ Ｐゴシック" panose="020B0600070205080204" pitchFamily="34" charset="-128"/>
              </a:rPr>
              <a:t>Illustration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18</a:t>
            </a:fld>
            <a:endParaRPr lang="en-US"/>
          </a:p>
        </p:txBody>
      </p:sp>
      <p:sp>
        <p:nvSpPr>
          <p:cNvPr id="7" name="Rectangle 5"/>
          <p:cNvSpPr>
            <a:spLocks noChangeArrowheads="1"/>
          </p:cNvSpPr>
          <p:nvPr/>
        </p:nvSpPr>
        <p:spPr bwMode="auto">
          <a:xfrm>
            <a:off x="533400" y="1524000"/>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i="1">
                <a:latin typeface="Times New Roman" panose="02020603050405020304" pitchFamily="18" charset="0"/>
                <a:ea typeface="宋体" panose="02010600030101010101" pitchFamily="2" charset="-122"/>
              </a:rPr>
              <a:t>x  </a:t>
            </a:r>
            <a:r>
              <a:rPr lang="en-US" altLang="zh-CN">
                <a:ea typeface="宋体" panose="02010600030101010101" pitchFamily="2" charset="-122"/>
              </a:rPr>
              <a:t>,   </a:t>
            </a:r>
            <a:r>
              <a:rPr lang="en-US" altLang="zh-CN" i="1">
                <a:latin typeface="Times New Roman" panose="02020603050405020304" pitchFamily="18" charset="0"/>
                <a:ea typeface="宋体" panose="02010600030101010101" pitchFamily="2" charset="-122"/>
              </a:rPr>
              <a:t>y</a:t>
            </a:r>
            <a:endParaRPr lang="zh-CN" altLang="en-US" i="1">
              <a:latin typeface="Times New Roman" panose="02020603050405020304" pitchFamily="18" charset="0"/>
              <a:ea typeface="宋体" panose="02010600030101010101" pitchFamily="2" charset="-122"/>
            </a:endParaRPr>
          </a:p>
        </p:txBody>
      </p:sp>
      <p:sp>
        <p:nvSpPr>
          <p:cNvPr id="8" name="Rectangle 6"/>
          <p:cNvSpPr>
            <a:spLocks noChangeArrowheads="1"/>
          </p:cNvSpPr>
          <p:nvPr/>
        </p:nvSpPr>
        <p:spPr bwMode="auto">
          <a:xfrm>
            <a:off x="457200" y="1984375"/>
            <a:ext cx="1323975"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0"/>
              </a:spcBef>
            </a:pPr>
            <a:r>
              <a:rPr lang="en-US" altLang="zh-CN" sz="2200">
                <a:latin typeface="Times New Roman" panose="02020603050405020304" pitchFamily="18" charset="0"/>
                <a:ea typeface="宋体" panose="02010600030101010101" pitchFamily="2" charset="-122"/>
              </a:rPr>
              <a:t>(2.5, 2.4) (0.5, 0.7)</a:t>
            </a:r>
          </a:p>
          <a:p>
            <a:pPr>
              <a:spcBef>
                <a:spcPct val="0"/>
              </a:spcBef>
            </a:pPr>
            <a:r>
              <a:rPr lang="en-US" altLang="zh-CN" sz="2200">
                <a:latin typeface="Times New Roman" panose="02020603050405020304" pitchFamily="18" charset="0"/>
                <a:ea typeface="宋体" panose="02010600030101010101" pitchFamily="2" charset="-122"/>
              </a:rPr>
              <a:t>(2.2, 2.9) </a:t>
            </a:r>
          </a:p>
          <a:p>
            <a:pPr>
              <a:spcBef>
                <a:spcPct val="0"/>
              </a:spcBef>
            </a:pPr>
            <a:r>
              <a:rPr lang="en-US" altLang="zh-CN" sz="2200">
                <a:latin typeface="Times New Roman" panose="02020603050405020304" pitchFamily="18" charset="0"/>
                <a:ea typeface="宋体" panose="02010600030101010101" pitchFamily="2" charset="-122"/>
              </a:rPr>
              <a:t>(1.9, 2.2) </a:t>
            </a:r>
          </a:p>
          <a:p>
            <a:pPr>
              <a:spcBef>
                <a:spcPct val="0"/>
              </a:spcBef>
            </a:pPr>
            <a:r>
              <a:rPr lang="en-US" altLang="zh-CN" sz="2200">
                <a:latin typeface="Times New Roman" panose="02020603050405020304" pitchFamily="18" charset="0"/>
                <a:ea typeface="宋体" panose="02010600030101010101" pitchFamily="2" charset="-122"/>
              </a:rPr>
              <a:t>(3.1, 3.0) </a:t>
            </a:r>
          </a:p>
          <a:p>
            <a:pPr>
              <a:spcBef>
                <a:spcPct val="0"/>
              </a:spcBef>
            </a:pPr>
            <a:r>
              <a:rPr lang="en-US" altLang="zh-CN" sz="2200">
                <a:latin typeface="Times New Roman" panose="02020603050405020304" pitchFamily="18" charset="0"/>
                <a:ea typeface="宋体" panose="02010600030101010101" pitchFamily="2" charset="-122"/>
              </a:rPr>
              <a:t>(2.3, 2.7) </a:t>
            </a:r>
          </a:p>
          <a:p>
            <a:pPr>
              <a:spcBef>
                <a:spcPct val="0"/>
              </a:spcBef>
            </a:pPr>
            <a:r>
              <a:rPr lang="en-US" altLang="zh-CN" sz="2200">
                <a:latin typeface="Times New Roman" panose="02020603050405020304" pitchFamily="18" charset="0"/>
                <a:ea typeface="宋体" panose="02010600030101010101" pitchFamily="2" charset="-122"/>
              </a:rPr>
              <a:t>(2.0, 1.6) </a:t>
            </a:r>
          </a:p>
          <a:p>
            <a:pPr>
              <a:spcBef>
                <a:spcPct val="0"/>
              </a:spcBef>
            </a:pPr>
            <a:r>
              <a:rPr lang="en-US" altLang="zh-CN" sz="2200">
                <a:latin typeface="Times New Roman" panose="02020603050405020304" pitchFamily="18" charset="0"/>
                <a:ea typeface="宋体" panose="02010600030101010101" pitchFamily="2" charset="-122"/>
              </a:rPr>
              <a:t>(1.0, 1.1) </a:t>
            </a:r>
          </a:p>
          <a:p>
            <a:pPr>
              <a:spcBef>
                <a:spcPct val="0"/>
              </a:spcBef>
            </a:pPr>
            <a:r>
              <a:rPr lang="en-US" altLang="zh-CN" sz="2200">
                <a:latin typeface="Times New Roman" panose="02020603050405020304" pitchFamily="18" charset="0"/>
                <a:ea typeface="宋体" panose="02010600030101010101" pitchFamily="2" charset="-122"/>
              </a:rPr>
              <a:t>(1.5, 1.6) </a:t>
            </a:r>
          </a:p>
          <a:p>
            <a:pPr>
              <a:spcBef>
                <a:spcPct val="0"/>
              </a:spcBef>
            </a:pPr>
            <a:r>
              <a:rPr lang="en-US" altLang="zh-CN" sz="2200">
                <a:latin typeface="Times New Roman" panose="02020603050405020304" pitchFamily="18" charset="0"/>
                <a:ea typeface="宋体" panose="02010600030101010101" pitchFamily="2" charset="-122"/>
              </a:rPr>
              <a:t>(1.1, 0.9)</a:t>
            </a:r>
            <a:endParaRPr lang="zh-CN" altLang="en-US" sz="2200">
              <a:latin typeface="Times New Roman" panose="02020603050405020304" pitchFamily="18" charset="0"/>
              <a:ea typeface="宋体" panose="02010600030101010101" pitchFamily="2" charset="-122"/>
            </a:endParaRPr>
          </a:p>
        </p:txBody>
      </p:sp>
      <p:graphicFrame>
        <p:nvGraphicFramePr>
          <p:cNvPr id="9" name="Object 10"/>
          <p:cNvGraphicFramePr>
            <a:graphicFrameLocks noChangeAspect="1"/>
          </p:cNvGraphicFramePr>
          <p:nvPr/>
        </p:nvGraphicFramePr>
        <p:xfrm>
          <a:off x="2235200" y="1600200"/>
          <a:ext cx="5975350" cy="911225"/>
        </p:xfrm>
        <a:graphic>
          <a:graphicData uri="http://schemas.openxmlformats.org/presentationml/2006/ole">
            <mc:AlternateContent xmlns:mc="http://schemas.openxmlformats.org/markup-compatibility/2006">
              <mc:Choice xmlns:v="urn:schemas-microsoft-com:vml" Requires="v">
                <p:oleObj spid="_x0000_s7254" name="Equation" r:id="rId3" imgW="2984500" imgH="457200" progId="Equation.DSMT4">
                  <p:embed/>
                </p:oleObj>
              </mc:Choice>
              <mc:Fallback>
                <p:oleObj name="Equation" r:id="rId3" imgW="2984500" imgH="457200" progId="Equation.DSMT4">
                  <p:embed/>
                  <p:pic>
                    <p:nvPicPr>
                      <p:cNvPr id="73734"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1600200"/>
                        <a:ext cx="5975350" cy="91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11"/>
          <p:cNvGraphicFramePr>
            <a:graphicFrameLocks noChangeAspect="1"/>
          </p:cNvGraphicFramePr>
          <p:nvPr/>
        </p:nvGraphicFramePr>
        <p:xfrm>
          <a:off x="2286000" y="2667000"/>
          <a:ext cx="3028950" cy="896938"/>
        </p:xfrm>
        <a:graphic>
          <a:graphicData uri="http://schemas.openxmlformats.org/presentationml/2006/ole">
            <mc:AlternateContent xmlns:mc="http://schemas.openxmlformats.org/markup-compatibility/2006">
              <mc:Choice xmlns:v="urn:schemas-microsoft-com:vml" Requires="v">
                <p:oleObj spid="_x0000_s7255" name="Equation" r:id="rId5" imgW="1536700" imgH="457200" progId="Equation.DSMT4">
                  <p:embed/>
                </p:oleObj>
              </mc:Choice>
              <mc:Fallback>
                <p:oleObj name="Equation" r:id="rId5" imgW="1536700" imgH="457200" progId="Equation.DSMT4">
                  <p:embed/>
                  <p:pic>
                    <p:nvPicPr>
                      <p:cNvPr id="73735"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667000"/>
                        <a:ext cx="3028950" cy="89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2"/>
          <p:cNvSpPr>
            <a:spLocks noChangeArrowheads="1"/>
          </p:cNvSpPr>
          <p:nvPr/>
        </p:nvSpPr>
        <p:spPr bwMode="auto">
          <a:xfrm>
            <a:off x="2209800" y="3930650"/>
            <a:ext cx="25908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Eigen-values =</a:t>
            </a:r>
            <a:endParaRPr lang="zh-CN" altLang="en-US" sz="2600">
              <a:ea typeface="宋体" panose="02010600030101010101" pitchFamily="2" charset="-122"/>
            </a:endParaRPr>
          </a:p>
        </p:txBody>
      </p:sp>
      <p:graphicFrame>
        <p:nvGraphicFramePr>
          <p:cNvPr id="12" name="Object 13"/>
          <p:cNvGraphicFramePr>
            <a:graphicFrameLocks noChangeAspect="1"/>
          </p:cNvGraphicFramePr>
          <p:nvPr/>
        </p:nvGraphicFramePr>
        <p:xfrm>
          <a:off x="4267200" y="4019550"/>
          <a:ext cx="1906588" cy="390525"/>
        </p:xfrm>
        <a:graphic>
          <a:graphicData uri="http://schemas.openxmlformats.org/presentationml/2006/ole">
            <mc:AlternateContent xmlns:mc="http://schemas.openxmlformats.org/markup-compatibility/2006">
              <mc:Choice xmlns:v="urn:schemas-microsoft-com:vml" Requires="v">
                <p:oleObj spid="_x0000_s7256" name="Equation" r:id="rId7" imgW="990170" imgH="203112" progId="Equation.DSMT4">
                  <p:embed/>
                </p:oleObj>
              </mc:Choice>
              <mc:Fallback>
                <p:oleObj name="Equation" r:id="rId7" imgW="990170" imgH="203112" progId="Equation.DSMT4">
                  <p:embed/>
                  <p:pic>
                    <p:nvPicPr>
                      <p:cNvPr id="73737"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4019550"/>
                        <a:ext cx="1906588"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4"/>
          <p:cNvSpPr>
            <a:spLocks noChangeArrowheads="1"/>
          </p:cNvSpPr>
          <p:nvPr/>
        </p:nvSpPr>
        <p:spPr bwMode="auto">
          <a:xfrm>
            <a:off x="2228850" y="5073650"/>
            <a:ext cx="424815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Corresponding eigen-vectors:</a:t>
            </a:r>
            <a:endParaRPr lang="zh-CN" altLang="en-US" sz="2600">
              <a:ea typeface="宋体" panose="02010600030101010101" pitchFamily="2" charset="-122"/>
            </a:endParaRPr>
          </a:p>
        </p:txBody>
      </p:sp>
      <p:graphicFrame>
        <p:nvGraphicFramePr>
          <p:cNvPr id="14" name="Object 15"/>
          <p:cNvGraphicFramePr>
            <a:graphicFrameLocks noChangeAspect="1"/>
          </p:cNvGraphicFramePr>
          <p:nvPr/>
        </p:nvGraphicFramePr>
        <p:xfrm>
          <a:off x="6429375" y="4492625"/>
          <a:ext cx="1893888" cy="1765300"/>
        </p:xfrm>
        <a:graphic>
          <a:graphicData uri="http://schemas.openxmlformats.org/presentationml/2006/ole">
            <mc:AlternateContent xmlns:mc="http://schemas.openxmlformats.org/markup-compatibility/2006">
              <mc:Choice xmlns:v="urn:schemas-microsoft-com:vml" Requires="v">
                <p:oleObj spid="_x0000_s7257" name="Equation" r:id="rId9" imgW="1002865" imgH="939392" progId="Equation.DSMT4">
                  <p:embed/>
                </p:oleObj>
              </mc:Choice>
              <mc:Fallback>
                <p:oleObj name="Equation" r:id="rId9" imgW="1002865" imgH="939392" progId="Equation.DSMT4">
                  <p:embed/>
                  <p:pic>
                    <p:nvPicPr>
                      <p:cNvPr id="73739" name="Objec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29375" y="4492625"/>
                        <a:ext cx="1893888" cy="17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80143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p:sp>
        <p:nvSpPr>
          <p:cNvPr id="3" name="内容占位符 2"/>
          <p:cNvSpPr>
            <a:spLocks noGrp="1"/>
          </p:cNvSpPr>
          <p:nvPr>
            <p:ph idx="1"/>
          </p:nvPr>
        </p:nvSpPr>
        <p:spPr/>
        <p:txBody>
          <a:bodyPr/>
          <a:lstStyle/>
          <a:p>
            <a:r>
              <a:rPr lang="en-US" altLang="zh-CN" dirty="0">
                <a:ea typeface="ＭＳ Ｐゴシック" panose="020B0600070205080204" pitchFamily="34" charset="-128"/>
              </a:rPr>
              <a:t>Illustration</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19</a:t>
            </a:fld>
            <a:endParaRPr lang="en-US"/>
          </a:p>
        </p:txBody>
      </p:sp>
      <p:pic>
        <p:nvPicPr>
          <p:cNvPr id="7"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819275"/>
            <a:ext cx="429577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1356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sz="3200" dirty="0"/>
              <a:t>Raw data can be </a:t>
            </a:r>
            <a:r>
              <a:rPr lang="en-US" sz="3200" dirty="0" smtClean="0"/>
              <a:t>complex</a:t>
            </a:r>
            <a:r>
              <a:rPr lang="en-US" sz="3200" dirty="0"/>
              <a:t>, </a:t>
            </a:r>
            <a:r>
              <a:rPr lang="en-US" sz="3200" dirty="0" smtClean="0"/>
              <a:t>high-dimensional</a:t>
            </a:r>
            <a:endParaRPr lang="en-US" sz="3200" dirty="0"/>
          </a:p>
        </p:txBody>
      </p:sp>
      <p:sp>
        <p:nvSpPr>
          <p:cNvPr id="3" name="内容占位符 2"/>
          <p:cNvSpPr>
            <a:spLocks noGrp="1"/>
          </p:cNvSpPr>
          <p:nvPr>
            <p:ph idx="1"/>
          </p:nvPr>
        </p:nvSpPr>
        <p:spPr/>
        <p:txBody>
          <a:bodyPr/>
          <a:lstStyle/>
          <a:p>
            <a:r>
              <a:rPr lang="en-US" dirty="0" smtClean="0"/>
              <a:t>To </a:t>
            </a:r>
            <a:r>
              <a:rPr lang="en-US" dirty="0"/>
              <a:t>understand a phenomenon we measure various related </a:t>
            </a:r>
            <a:r>
              <a:rPr lang="en-US" dirty="0" smtClean="0"/>
              <a:t>quantities</a:t>
            </a:r>
          </a:p>
          <a:p>
            <a:r>
              <a:rPr lang="en-US" dirty="0"/>
              <a:t>If we knew what to measure or how to represent our measurements we might find simple </a:t>
            </a:r>
            <a:r>
              <a:rPr lang="en-US" dirty="0" smtClean="0"/>
              <a:t>relationships</a:t>
            </a:r>
          </a:p>
          <a:p>
            <a:r>
              <a:rPr lang="en-US" dirty="0"/>
              <a:t>But in practice we often </a:t>
            </a:r>
            <a:r>
              <a:rPr lang="en-US" dirty="0">
                <a:solidFill>
                  <a:srgbClr val="FF0000"/>
                </a:solidFill>
              </a:rPr>
              <a:t>measure redundant signals</a:t>
            </a:r>
            <a:r>
              <a:rPr lang="en-US" dirty="0"/>
              <a:t>, e.g., US and European shoe </a:t>
            </a:r>
            <a:r>
              <a:rPr lang="en-US" dirty="0" smtClean="0"/>
              <a:t>sizes</a:t>
            </a:r>
          </a:p>
          <a:p>
            <a:r>
              <a:rPr lang="en-US" dirty="0"/>
              <a:t>We also represent data via the method by which it was </a:t>
            </a:r>
            <a:r>
              <a:rPr lang="en-US" dirty="0" smtClean="0"/>
              <a:t>gathered, e.g</a:t>
            </a:r>
            <a:r>
              <a:rPr lang="en-US" dirty="0"/>
              <a:t>., pixel representation of brain imaging data</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spTree>
    <p:extLst>
      <p:ext uri="{BB962C8B-B14F-4D97-AF65-F5344CB8AC3E}">
        <p14:creationId xmlns:p14="http://schemas.microsoft.com/office/powerpoint/2010/main" val="3887879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Principal Component Analysis (PCA)</a:t>
            </a:r>
            <a:endParaRPr lang="en-US" dirty="0"/>
          </a:p>
        </p:txBody>
      </p:sp>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Illustration</a:t>
            </a:r>
          </a:p>
          <a:p>
            <a:r>
              <a:rPr lang="en-US" altLang="zh-CN" dirty="0"/>
              <a:t>Coordinates of the data points in the new coordinate system</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20</a:t>
            </a:fld>
            <a:endParaRPr lang="en-US"/>
          </a:p>
        </p:txBody>
      </p:sp>
      <p:graphicFrame>
        <p:nvGraphicFramePr>
          <p:cNvPr id="7" name="Object 13"/>
          <p:cNvGraphicFramePr>
            <a:graphicFrameLocks noChangeAspect="1"/>
          </p:cNvGraphicFramePr>
          <p:nvPr/>
        </p:nvGraphicFramePr>
        <p:xfrm>
          <a:off x="228600" y="2317750"/>
          <a:ext cx="8812213" cy="2635250"/>
        </p:xfrm>
        <a:graphic>
          <a:graphicData uri="http://schemas.openxmlformats.org/presentationml/2006/ole">
            <mc:AlternateContent xmlns:mc="http://schemas.openxmlformats.org/markup-compatibility/2006">
              <mc:Choice xmlns:v="urn:schemas-microsoft-com:vml" Requires="v">
                <p:oleObj spid="_x0000_s8214" name="Equation" r:id="rId3" imgW="4902200" imgH="1473200" progId="Equation.DSMT4">
                  <p:embed/>
                </p:oleObj>
              </mc:Choice>
              <mc:Fallback>
                <p:oleObj name="Equation" r:id="rId3" imgW="4902200" imgH="1473200" progId="Equation.DSMT4">
                  <p:embed/>
                  <p:pic>
                    <p:nvPicPr>
                      <p:cNvPr id="7578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17750"/>
                        <a:ext cx="8812213" cy="263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53711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Principal Component Analysis (PCA)</a:t>
            </a:r>
            <a:endParaRPr lang="en-US" dirty="0"/>
          </a:p>
        </p:txBody>
      </p:sp>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Illustration</a:t>
            </a:r>
          </a:p>
          <a:p>
            <a:r>
              <a:rPr lang="en-US" altLang="zh-CN" dirty="0"/>
              <a:t>Coordinates of the data points in the new coordinate system</a:t>
            </a:r>
          </a:p>
          <a:p>
            <a:r>
              <a:rPr lang="en-US" altLang="zh-CN" dirty="0" smtClean="0"/>
              <a:t>Draw </a:t>
            </a:r>
            <a:r>
              <a:rPr lang="en-US" altLang="zh-CN" i="1" dirty="0" err="1">
                <a:latin typeface="Times New Roman" panose="02020603050405020304" pitchFamily="18" charset="0"/>
              </a:rPr>
              <a:t>newC</a:t>
            </a:r>
            <a:r>
              <a:rPr lang="en-US" altLang="zh-CN" dirty="0"/>
              <a:t> on the </a:t>
            </a:r>
            <a:r>
              <a:rPr lang="en-US" altLang="zh-CN" dirty="0" smtClean="0"/>
              <a:t>plot</a:t>
            </a:r>
          </a:p>
          <a:p>
            <a:r>
              <a:rPr lang="en-US" altLang="zh-CN" dirty="0"/>
              <a:t>In such a new system, two variables are linearly independent!</a:t>
            </a:r>
          </a:p>
          <a:p>
            <a:endParaRPr lang="zh-CN" altLang="en-US" dirty="0" smtClean="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21</a:t>
            </a:fld>
            <a:endParaRPr lang="en-US"/>
          </a:p>
        </p:txBody>
      </p:sp>
      <p:pic>
        <p:nvPicPr>
          <p:cNvPr id="1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0354" y="2835523"/>
            <a:ext cx="4657725"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459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Principal Component Analysis (PCA)</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Data dimension reduction with PCA</a:t>
                </a:r>
              </a:p>
              <a:p>
                <a:r>
                  <a:rPr lang="en-US" altLang="zh-CN" dirty="0"/>
                  <a:t>Suppose </a:t>
                </a:r>
                <a14:m>
                  <m:oMath xmlns:m="http://schemas.openxmlformats.org/officeDocument/2006/math">
                    <m:r>
                      <a:rPr lang="en-US" altLang="zh-CN" b="1" i="0" dirty="0" smtClean="0">
                        <a:latin typeface="Cambria Math" panose="02040503050406030204" pitchFamily="18" charset="0"/>
                      </a:rPr>
                      <m:t>𝐗</m:t>
                    </m:r>
                    <m:r>
                      <a:rPr lang="en-US" altLang="zh-CN" b="0" i="1" dirty="0" smtClean="0">
                        <a:latin typeface="Cambria Math" panose="02040503050406030204" pitchFamily="18" charset="0"/>
                      </a:rPr>
                      <m:t>=</m:t>
                    </m:r>
                    <m:sSubSup>
                      <m:sSubSupPr>
                        <m:ctrlPr>
                          <a:rPr lang="en-US" altLang="zh-CN" b="0" i="1" dirty="0" smtClean="0">
                            <a:latin typeface="Cambria Math" panose="02040503050406030204" pitchFamily="18" charset="0"/>
                          </a:rPr>
                        </m:ctrlPr>
                      </m:sSubSupPr>
                      <m:e>
                        <m:d>
                          <m:dPr>
                            <m:begChr m:val="{"/>
                            <m:endChr m:val="}"/>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1" i="0" dirty="0" smtClean="0">
                                    <a:latin typeface="Cambria Math" panose="02040503050406030204" pitchFamily="18" charset="0"/>
                                  </a:rPr>
                                  <m:t>𝐱</m:t>
                                </m:r>
                              </m:e>
                              <m:sub>
                                <m:r>
                                  <a:rPr lang="en-US" altLang="zh-CN" b="0" i="1" dirty="0" smtClean="0">
                                    <a:latin typeface="Cambria Math" panose="02040503050406030204" pitchFamily="18" charset="0"/>
                                  </a:rPr>
                                  <m:t>𝑖</m:t>
                                </m:r>
                              </m:sub>
                            </m:sSub>
                          </m:e>
                        </m:d>
                      </m:e>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𝑛</m:t>
                        </m:r>
                      </m:sup>
                    </m:sSubSup>
                    <m:r>
                      <a:rPr lang="en-US" altLang="zh-CN" b="0" i="1" dirty="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b="1">
                            <a:latin typeface="Cambria Math" panose="02040503050406030204" pitchFamily="18" charset="0"/>
                          </a:rPr>
                          <m:t>𝐱</m:t>
                        </m:r>
                      </m:e>
                      <m:sub>
                        <m:r>
                          <a:rPr lang="en-US" altLang="zh-CN" i="1">
                            <a:latin typeface="Cambria Math" panose="02040503050406030204" pitchFamily="18" charset="0"/>
                          </a:rPr>
                          <m:t>𝑖</m:t>
                        </m:r>
                      </m:sub>
                    </m:sSub>
                    <m:r>
                      <a:rPr lang="en-US" altLang="zh-CN" i="1">
                        <a:latin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ea typeface="Cambria Math" panose="02040503050406030204" pitchFamily="18" charset="0"/>
                          </a:rPr>
                          <m:t>𝑝</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sup>
                    </m:sSup>
                  </m:oMath>
                </a14:m>
                <a:r>
                  <a:rPr lang="en-US" altLang="zh-CN" dirty="0" smtClean="0"/>
                  <a:t>, </a:t>
                </a:r>
                <a14:m>
                  <m:oMath xmlns:m="http://schemas.openxmlformats.org/officeDocument/2006/math">
                    <m:sSubSup>
                      <m:sSubSupPr>
                        <m:ctrlPr>
                          <a:rPr lang="en-US" altLang="zh-CN" b="0" i="1" smtClean="0">
                            <a:latin typeface="Cambria Math" panose="02040503050406030204" pitchFamily="18" charset="0"/>
                          </a:rPr>
                        </m:ctrlPr>
                      </m:sSubSupPr>
                      <m:e>
                        <m:d>
                          <m:dPr>
                            <m:begChr m:val="{"/>
                            <m:endChr m:val="}"/>
                            <m:ctrlPr>
                              <a:rPr lang="en-US" altLang="zh-CN" b="0" i="1" smtClean="0">
                                <a:latin typeface="Cambria Math" panose="02040503050406030204" pitchFamily="18" charset="0"/>
                              </a:rPr>
                            </m:ctrlPr>
                          </m:dPr>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𝑖</m:t>
                                </m:r>
                              </m:sub>
                            </m:sSub>
                          </m:e>
                        </m:d>
                      </m:e>
                      <m:sub>
                        <m: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𝑝</m:t>
                        </m:r>
                      </m:sup>
                    </m:sSubSup>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𝑖</m:t>
                        </m:r>
                      </m:sub>
                    </m:sSub>
                    <m:r>
                      <a:rPr lang="en-US" altLang="zh-CN" i="1">
                        <a:latin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ea typeface="Cambria Math" panose="02040503050406030204" pitchFamily="18" charset="0"/>
                          </a:rPr>
                          <m:t>𝑝</m:t>
                        </m:r>
                        <m:r>
                          <a:rPr lang="en-US" altLang="zh-CN" i="1">
                            <a:latin typeface="Cambria Math" panose="02040503050406030204" pitchFamily="18" charset="0"/>
                            <a:ea typeface="Cambria Math" panose="02040503050406030204" pitchFamily="18" charset="0"/>
                          </a:rPr>
                          <m:t>×1</m:t>
                        </m:r>
                      </m:sup>
                    </m:sSup>
                  </m:oMath>
                </a14:m>
                <a:r>
                  <a:rPr lang="en-US" altLang="zh-CN" dirty="0" smtClean="0"/>
                  <a:t> are </a:t>
                </a:r>
                <a:r>
                  <a:rPr lang="en-US" altLang="zh-CN" dirty="0"/>
                  <a:t>the </a:t>
                </a:r>
                <a:r>
                  <a:rPr lang="en-US" altLang="zh-CN" dirty="0" smtClean="0"/>
                  <a:t>PCs</a:t>
                </a:r>
              </a:p>
              <a:p>
                <a:endParaRPr lang="en-US" altLang="zh-CN" dirty="0" smtClean="0"/>
              </a:p>
              <a:p>
                <a:r>
                  <a:rPr lang="en-US" altLang="zh-CN" dirty="0" smtClean="0"/>
                  <a:t>If </a:t>
                </a:r>
                <a:r>
                  <a:rPr lang="en-US" altLang="zh-CN" dirty="0"/>
                  <a:t>all </a:t>
                </a:r>
                <a:r>
                  <a:rPr lang="en-US" altLang="zh-CN" dirty="0" smtClean="0"/>
                  <a:t>of </a:t>
                </a:r>
                <a14:m>
                  <m:oMath xmlns:m="http://schemas.openxmlformats.org/officeDocument/2006/math">
                    <m:sSubSup>
                      <m:sSubSupPr>
                        <m:ctrlPr>
                          <a:rPr lang="en-US" altLang="zh-CN" i="1">
                            <a:latin typeface="Cambria Math" panose="02040503050406030204" pitchFamily="18" charset="0"/>
                          </a:rPr>
                        </m:ctrlPr>
                      </m:sSub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𝑖</m:t>
                                </m:r>
                              </m:sub>
                            </m:sSub>
                          </m:e>
                        </m:d>
                      </m:e>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i="1">
                            <a:latin typeface="Cambria Math" panose="02040503050406030204" pitchFamily="18" charset="0"/>
                          </a:rPr>
                          <m:t>𝑝</m:t>
                        </m:r>
                      </m:sup>
                    </m:sSubSup>
                  </m:oMath>
                </a14:m>
                <a:r>
                  <a:rPr lang="en-US" altLang="zh-CN" dirty="0" smtClean="0"/>
                  <a:t> are </a:t>
                </a:r>
                <a:r>
                  <a:rPr lang="en-US" altLang="zh-CN" dirty="0"/>
                  <a:t>used,                          is still </a:t>
                </a:r>
                <a:r>
                  <a:rPr lang="en-US" altLang="zh-CN" i="1" dirty="0" smtClean="0">
                    <a:latin typeface="Times New Roman" panose="02020603050405020304" pitchFamily="18" charset="0"/>
                  </a:rPr>
                  <a:t>p</a:t>
                </a:r>
                <a:r>
                  <a:rPr lang="en-US" altLang="zh-CN" dirty="0" smtClean="0"/>
                  <a:t>-dimensional</a:t>
                </a:r>
              </a:p>
              <a:p>
                <a:endParaRPr lang="en-US" altLang="zh-CN" dirty="0"/>
              </a:p>
              <a:p>
                <a:endParaRPr lang="en-US" altLang="zh-CN" dirty="0" smtClean="0"/>
              </a:p>
              <a:p>
                <a:r>
                  <a:rPr lang="en-US" altLang="zh-CN" dirty="0"/>
                  <a:t>If </a:t>
                </a:r>
                <a:r>
                  <a:rPr lang="en-US" altLang="zh-CN" dirty="0" smtClean="0"/>
                  <a:t>only </a:t>
                </a:r>
                <a14:m>
                  <m:oMath xmlns:m="http://schemas.openxmlformats.org/officeDocument/2006/math">
                    <m:sSubSup>
                      <m:sSubSupPr>
                        <m:ctrlPr>
                          <a:rPr lang="en-US" altLang="zh-CN" i="1">
                            <a:latin typeface="Cambria Math" panose="02040503050406030204" pitchFamily="18" charset="0"/>
                          </a:rPr>
                        </m:ctrlPr>
                      </m:sSubSupPr>
                      <m:e>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i="1">
                                    <a:latin typeface="Cambria Math" panose="02040503050406030204" pitchFamily="18" charset="0"/>
                                  </a:rPr>
                                  <m:t>𝛼</m:t>
                                </m:r>
                              </m:e>
                              <m:sub>
                                <m:r>
                                  <a:rPr lang="en-US" altLang="zh-CN" i="1">
                                    <a:latin typeface="Cambria Math" panose="02040503050406030204" pitchFamily="18" charset="0"/>
                                  </a:rPr>
                                  <m:t>𝑖</m:t>
                                </m:r>
                              </m:sub>
                            </m:sSub>
                          </m:e>
                        </m:d>
                      </m:e>
                      <m:sub>
                        <m:r>
                          <a:rPr lang="en-US" altLang="zh-CN" i="1">
                            <a:latin typeface="Cambria Math" panose="02040503050406030204" pitchFamily="18" charset="0"/>
                          </a:rPr>
                          <m:t>𝑖</m:t>
                        </m:r>
                        <m:r>
                          <a:rPr lang="en-US" altLang="zh-CN" i="1">
                            <a:latin typeface="Cambria Math" panose="02040503050406030204" pitchFamily="18" charset="0"/>
                          </a:rPr>
                          <m:t>=1</m:t>
                        </m:r>
                      </m:sub>
                      <m:sup>
                        <m:r>
                          <a:rPr lang="en-US" altLang="zh-CN" b="0" i="1" smtClean="0">
                            <a:latin typeface="Cambria Math" panose="02040503050406030204" pitchFamily="18" charset="0"/>
                          </a:rPr>
                          <m:t>𝑚</m:t>
                        </m:r>
                      </m:sup>
                    </m:sSubSup>
                    <m:r>
                      <a:rPr lang="en-US" altLang="zh-CN" i="1">
                        <a:latin typeface="Cambria Math" panose="02040503050406030204" pitchFamily="18" charset="0"/>
                      </a:rPr>
                      <m:t>,</m:t>
                    </m:r>
                    <m:r>
                      <a:rPr lang="en-US" altLang="zh-CN" b="0" i="1" smtClean="0">
                        <a:latin typeface="Cambria Math" panose="02040503050406030204" pitchFamily="18" charset="0"/>
                      </a:rPr>
                      <m:t> </m:t>
                    </m:r>
                    <m:r>
                      <a:rPr lang="en-US" altLang="zh-CN" b="0" i="1" smtClean="0">
                        <a:latin typeface="Cambria Math" panose="02040503050406030204" pitchFamily="18" charset="0"/>
                      </a:rPr>
                      <m:t>𝑚</m:t>
                    </m:r>
                    <m:r>
                      <a:rPr lang="en-US" altLang="zh-CN" b="0" i="1" smtClean="0">
                        <a:latin typeface="Cambria Math" panose="02040503050406030204" pitchFamily="18" charset="0"/>
                      </a:rPr>
                      <m:t>&lt;</m:t>
                    </m:r>
                    <m:r>
                      <a:rPr lang="en-US" altLang="zh-CN" b="0" i="1" smtClean="0">
                        <a:latin typeface="Cambria Math" panose="02040503050406030204" pitchFamily="18" charset="0"/>
                      </a:rPr>
                      <m:t>𝑝</m:t>
                    </m:r>
                  </m:oMath>
                </a14:m>
                <a:r>
                  <a:rPr lang="en-US" altLang="zh-CN" dirty="0" smtClean="0"/>
                  <a:t> </a:t>
                </a:r>
                <a:r>
                  <a:rPr lang="en-US" altLang="zh-CN" dirty="0"/>
                  <a:t>are used, </a:t>
                </a:r>
                <a14:m>
                  <m:oMath xmlns:m="http://schemas.openxmlformats.org/officeDocument/2006/math">
                    <m:sSub>
                      <m:sSubPr>
                        <m:ctrlPr>
                          <a:rPr lang="en-US" altLang="zh-CN" b="0" i="1" smtClean="0">
                            <a:latin typeface="Cambria Math" panose="02040503050406030204" pitchFamily="18" charset="0"/>
                          </a:rPr>
                        </m:ctrlPr>
                      </m:sSubPr>
                      <m:e>
                        <m:r>
                          <a:rPr lang="en-US" altLang="zh-CN" b="1" i="0" smtClean="0">
                            <a:latin typeface="Cambria Math" panose="02040503050406030204" pitchFamily="18" charset="0"/>
                          </a:rPr>
                          <m:t>𝐜</m:t>
                        </m:r>
                      </m:e>
                      <m:sub>
                        <m:r>
                          <a:rPr lang="en-US" altLang="zh-CN" b="0" i="1" smtClean="0">
                            <a:latin typeface="Cambria Math" panose="02040503050406030204" pitchFamily="18" charset="0"/>
                          </a:rPr>
                          <m:t>𝑖</m:t>
                        </m:r>
                      </m:sub>
                    </m:sSub>
                  </m:oMath>
                </a14:m>
                <a:r>
                  <a:rPr lang="en-US" altLang="zh-CN" dirty="0" smtClean="0"/>
                  <a:t> will </a:t>
                </a:r>
                <a:r>
                  <a:rPr lang="en-US" altLang="zh-CN" dirty="0"/>
                  <a:t>be </a:t>
                </a:r>
                <a:r>
                  <a:rPr lang="en-US" altLang="zh-CN" i="1" dirty="0">
                    <a:latin typeface="Times New Roman" panose="02020603050405020304" pitchFamily="18" charset="0"/>
                  </a:rPr>
                  <a:t>m</a:t>
                </a:r>
                <a:r>
                  <a:rPr lang="en-US" altLang="zh-CN" dirty="0"/>
                  <a:t>-dimensional </a:t>
                </a:r>
                <a:endParaRPr lang="zh-CN" altLang="en-US" dirty="0"/>
              </a:p>
              <a:p>
                <a:r>
                  <a:rPr lang="en-US" altLang="zh-CN" dirty="0" smtClean="0"/>
                  <a:t>That </a:t>
                </a:r>
                <a:r>
                  <a:rPr lang="en-US" altLang="zh-CN" dirty="0"/>
                  <a:t>is, the dimension of the data is reduced!</a:t>
                </a:r>
                <a:endParaRPr lang="zh-CN" altLang="en-US" dirty="0"/>
              </a:p>
              <a:p>
                <a:endParaRPr lang="zh-CN" altLang="en-US" dirty="0"/>
              </a:p>
              <a:p>
                <a:endParaRPr lang="zh-CN" altLang="en-US" dirty="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22</a:t>
            </a:fld>
            <a:endParaRPr lang="en-US"/>
          </a:p>
        </p:txBody>
      </p:sp>
      <p:graphicFrame>
        <p:nvGraphicFramePr>
          <p:cNvPr id="7" name="Object 12"/>
          <p:cNvGraphicFramePr>
            <a:graphicFrameLocks noChangeAspect="1"/>
          </p:cNvGraphicFramePr>
          <p:nvPr>
            <p:extLst>
              <p:ext uri="{D42A27DB-BD31-4B8C-83A1-F6EECF244321}">
                <p14:modId xmlns:p14="http://schemas.microsoft.com/office/powerpoint/2010/main" val="3248809302"/>
              </p:ext>
            </p:extLst>
          </p:nvPr>
        </p:nvGraphicFramePr>
        <p:xfrm>
          <a:off x="3719444" y="1797768"/>
          <a:ext cx="1757363" cy="2333625"/>
        </p:xfrm>
        <a:graphic>
          <a:graphicData uri="http://schemas.openxmlformats.org/presentationml/2006/ole">
            <mc:AlternateContent xmlns:mc="http://schemas.openxmlformats.org/markup-compatibility/2006">
              <mc:Choice xmlns:v="urn:schemas-microsoft-com:vml" Requires="v">
                <p:oleObj spid="_x0000_s9235" name="Equation" r:id="rId4" imgW="762000" imgH="1016000" progId="Equation.DSMT4">
                  <p:embed/>
                </p:oleObj>
              </mc:Choice>
              <mc:Fallback>
                <p:oleObj name="Equation" r:id="rId4" imgW="762000" imgH="1016000" progId="Equation.DSMT4">
                  <p:embed/>
                  <p:pic>
                    <p:nvPicPr>
                      <p:cNvPr id="7783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9444" y="1797768"/>
                        <a:ext cx="1757363"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691881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Principal Component Analysis (PCA)</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Data dimension reduction with PCA</a:t>
                </a:r>
              </a:p>
              <a:p>
                <a:r>
                  <a:rPr lang="en-US" altLang="zh-CN" dirty="0"/>
                  <a:t>Suppose </a:t>
                </a:r>
                <a14:m>
                  <m:oMath xmlns:m="http://schemas.openxmlformats.org/officeDocument/2006/math">
                    <m:r>
                      <a:rPr lang="en-US" altLang="zh-CN" b="1" i="0" dirty="0" smtClean="0">
                        <a:latin typeface="Cambria Math" panose="02040503050406030204" pitchFamily="18" charset="0"/>
                      </a:rPr>
                      <m:t>𝐗</m:t>
                    </m:r>
                    <m:r>
                      <a:rPr lang="en-US" altLang="zh-CN" b="0" i="1" dirty="0" smtClean="0">
                        <a:latin typeface="Cambria Math" panose="02040503050406030204" pitchFamily="18" charset="0"/>
                      </a:rPr>
                      <m:t>=</m:t>
                    </m:r>
                    <m:sSubSup>
                      <m:sSubSupPr>
                        <m:ctrlPr>
                          <a:rPr lang="en-US" altLang="zh-CN" b="0" i="1" dirty="0" smtClean="0">
                            <a:latin typeface="Cambria Math" panose="02040503050406030204" pitchFamily="18" charset="0"/>
                          </a:rPr>
                        </m:ctrlPr>
                      </m:sSubSupPr>
                      <m:e>
                        <m:d>
                          <m:dPr>
                            <m:begChr m:val="{"/>
                            <m:endChr m:val="}"/>
                            <m:ctrlPr>
                              <a:rPr lang="en-US" altLang="zh-CN" b="0" i="1" dirty="0" smtClean="0">
                                <a:latin typeface="Cambria Math" panose="02040503050406030204" pitchFamily="18" charset="0"/>
                              </a:rPr>
                            </m:ctrlPr>
                          </m:dPr>
                          <m:e>
                            <m:sSub>
                              <m:sSubPr>
                                <m:ctrlPr>
                                  <a:rPr lang="en-US" altLang="zh-CN" b="0" i="1" dirty="0" smtClean="0">
                                    <a:latin typeface="Cambria Math" panose="02040503050406030204" pitchFamily="18" charset="0"/>
                                  </a:rPr>
                                </m:ctrlPr>
                              </m:sSubPr>
                              <m:e>
                                <m:r>
                                  <a:rPr lang="en-US" altLang="zh-CN" b="1" i="0" dirty="0" smtClean="0">
                                    <a:latin typeface="Cambria Math" panose="02040503050406030204" pitchFamily="18" charset="0"/>
                                  </a:rPr>
                                  <m:t>𝐱</m:t>
                                </m:r>
                              </m:e>
                              <m:sub>
                                <m:r>
                                  <a:rPr lang="en-US" altLang="zh-CN" b="0" i="1" dirty="0" smtClean="0">
                                    <a:latin typeface="Cambria Math" panose="02040503050406030204" pitchFamily="18" charset="0"/>
                                  </a:rPr>
                                  <m:t>𝑖</m:t>
                                </m:r>
                              </m:sub>
                            </m:sSub>
                          </m:e>
                        </m:d>
                      </m:e>
                      <m:sub>
                        <m:r>
                          <a:rPr lang="en-US" altLang="zh-CN" b="0" i="1" dirty="0" smtClean="0">
                            <a:latin typeface="Cambria Math" panose="02040503050406030204" pitchFamily="18" charset="0"/>
                          </a:rPr>
                          <m:t>𝑖</m:t>
                        </m:r>
                        <m:r>
                          <a:rPr lang="en-US" altLang="zh-CN" b="0" i="1" dirty="0" smtClean="0">
                            <a:latin typeface="Cambria Math" panose="02040503050406030204" pitchFamily="18" charset="0"/>
                          </a:rPr>
                          <m:t>=1</m:t>
                        </m:r>
                      </m:sub>
                      <m:sup>
                        <m:r>
                          <a:rPr lang="en-US" altLang="zh-CN" b="0" i="1" dirty="0" smtClean="0">
                            <a:latin typeface="Cambria Math" panose="02040503050406030204" pitchFamily="18" charset="0"/>
                          </a:rPr>
                          <m:t>𝑛</m:t>
                        </m:r>
                      </m:sup>
                    </m:sSubSup>
                    <m:r>
                      <a:rPr lang="en-US" altLang="zh-CN" b="0" i="1" dirty="0" smtClean="0">
                        <a:latin typeface="Cambria Math" panose="02040503050406030204" pitchFamily="18" charset="0"/>
                      </a:rPr>
                      <m:t>, </m:t>
                    </m:r>
                    <m:sSub>
                      <m:sSubPr>
                        <m:ctrlPr>
                          <a:rPr lang="en-US" altLang="zh-CN" i="1">
                            <a:latin typeface="Cambria Math" panose="02040503050406030204" pitchFamily="18" charset="0"/>
                          </a:rPr>
                        </m:ctrlPr>
                      </m:sSubPr>
                      <m:e>
                        <m:r>
                          <a:rPr lang="en-US" altLang="zh-CN" b="1">
                            <a:latin typeface="Cambria Math" panose="02040503050406030204" pitchFamily="18" charset="0"/>
                          </a:rPr>
                          <m:t>𝐱</m:t>
                        </m:r>
                      </m:e>
                      <m:sub>
                        <m:r>
                          <a:rPr lang="en-US" altLang="zh-CN" i="1">
                            <a:latin typeface="Cambria Math" panose="02040503050406030204" pitchFamily="18" charset="0"/>
                          </a:rPr>
                          <m:t>𝑖</m:t>
                        </m:r>
                      </m:sub>
                    </m:sSub>
                    <m:r>
                      <a:rPr lang="en-US" altLang="zh-CN" i="1">
                        <a:latin typeface="Cambria Math" panose="02040503050406030204" pitchFamily="18" charset="0"/>
                      </a:rPr>
                      <m:t>∈</m:t>
                    </m:r>
                    <m:sSup>
                      <m:sSupPr>
                        <m:ctrlPr>
                          <a:rPr lang="en-US" altLang="zh-CN" i="1">
                            <a:latin typeface="Cambria Math" panose="02040503050406030204" pitchFamily="18" charset="0"/>
                            <a:ea typeface="Cambria Math" panose="02040503050406030204" pitchFamily="18" charset="0"/>
                          </a:rPr>
                        </m:ctrlPr>
                      </m:sSupPr>
                      <m:e>
                        <m:r>
                          <a:rPr lang="en-US" altLang="zh-CN" i="1">
                            <a:latin typeface="Cambria Math" panose="02040503050406030204" pitchFamily="18" charset="0"/>
                            <a:ea typeface="Cambria Math" panose="02040503050406030204" pitchFamily="18" charset="0"/>
                          </a:rPr>
                          <m:t>ℝ</m:t>
                        </m:r>
                      </m:e>
                      <m:sup>
                        <m:r>
                          <a:rPr lang="en-US" altLang="zh-CN" i="1">
                            <a:latin typeface="Cambria Math" panose="02040503050406030204" pitchFamily="18" charset="0"/>
                            <a:ea typeface="Cambria Math" panose="02040503050406030204" pitchFamily="18" charset="0"/>
                          </a:rPr>
                          <m:t>𝑝</m:t>
                        </m:r>
                        <m:r>
                          <a:rPr lang="en-US" altLang="zh-CN" i="1">
                            <a:latin typeface="Cambria Math" panose="02040503050406030204" pitchFamily="18" charset="0"/>
                            <a:ea typeface="Cambria Math" panose="02040503050406030204" pitchFamily="18" charset="0"/>
                          </a:rPr>
                          <m:t>×</m:t>
                        </m:r>
                        <m:r>
                          <a:rPr lang="en-US" altLang="zh-CN" i="1">
                            <a:latin typeface="Cambria Math" panose="02040503050406030204" pitchFamily="18" charset="0"/>
                            <a:ea typeface="Cambria Math" panose="02040503050406030204" pitchFamily="18" charset="0"/>
                          </a:rPr>
                          <m:t>1</m:t>
                        </m:r>
                      </m:sup>
                    </m:sSup>
                  </m:oMath>
                </a14:m>
                <a:r>
                  <a:rPr lang="en-US" altLang="zh-CN" dirty="0" smtClean="0"/>
                  <a:t>, </a:t>
                </a:r>
              </a:p>
              <a:p>
                <a:endParaRPr lang="zh-CN" altLang="en-US" dirty="0"/>
              </a:p>
              <a:p>
                <a14:m>
                  <m:oMath xmlns:m="http://schemas.openxmlformats.org/officeDocument/2006/math">
                    <m:r>
                      <a:rPr lang="en-US" altLang="zh-CN" b="1" i="0" smtClean="0">
                        <a:latin typeface="Cambria Math" panose="02040503050406030204" pitchFamily="18" charset="0"/>
                      </a:rPr>
                      <m:t>𝐔</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i="0" smtClean="0">
                            <a:latin typeface="Cambria Math" panose="02040503050406030204" pitchFamily="18" charset="0"/>
                          </a:rPr>
                          <m:t>𝐮</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a:latin typeface="Cambria Math" panose="02040503050406030204" pitchFamily="18" charset="0"/>
                          </a:rPr>
                          <m:t>𝐮</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1">
                            <a:latin typeface="Cambria Math" panose="02040503050406030204" pitchFamily="18" charset="0"/>
                          </a:rPr>
                          <m:t>𝐮</m:t>
                        </m:r>
                      </m:e>
                      <m:sub>
                        <m:r>
                          <a:rPr lang="en-US" altLang="zh-CN" b="0" i="1" smtClean="0">
                            <a:latin typeface="Cambria Math" panose="02040503050406030204" pitchFamily="18" charset="0"/>
                          </a:rPr>
                          <m:t>𝑝</m:t>
                        </m:r>
                      </m:sub>
                    </m:sSub>
                    <m:r>
                      <a:rPr lang="en-US" altLang="zh-CN" b="0" i="1" smtClean="0">
                        <a:latin typeface="Cambria Math" panose="02040503050406030204" pitchFamily="18" charset="0"/>
                      </a:rPr>
                      <m:t>]</m:t>
                    </m:r>
                  </m:oMath>
                </a14:m>
                <a:r>
                  <a:rPr lang="zh-CN" altLang="en-US" dirty="0" smtClean="0"/>
                  <a:t> </a:t>
                </a:r>
                <a:r>
                  <a:rPr lang="en-US" altLang="zh-CN" dirty="0"/>
                  <a:t>spans a new </a:t>
                </a:r>
                <a:r>
                  <a:rPr lang="en-US" altLang="zh-CN" dirty="0" smtClean="0"/>
                  <a:t>space</a:t>
                </a:r>
              </a:p>
              <a:p>
                <a:r>
                  <a:rPr lang="en-US" altLang="zh-CN" dirty="0"/>
                  <a:t>For dimension reduction, only </a:t>
                </a:r>
                <a:r>
                  <a:rPr lang="en-US" altLang="zh-CN" b="1" dirty="0">
                    <a:latin typeface="Times New Roman" panose="02020603050405020304" pitchFamily="18" charset="0"/>
                    <a:cs typeface="Times New Roman" panose="02020603050405020304" pitchFamily="18" charset="0"/>
                  </a:rPr>
                  <a:t>u</a:t>
                </a:r>
                <a:r>
                  <a:rPr lang="en-US" altLang="zh-CN" baseline="-25000" dirty="0">
                    <a:latin typeface="Times New Roman" panose="02020603050405020304" pitchFamily="18" charset="0"/>
                    <a:cs typeface="Times New Roman" panose="02020603050405020304" pitchFamily="18" charset="0"/>
                  </a:rPr>
                  <a:t>1</a:t>
                </a:r>
                <a:r>
                  <a:rPr lang="en-US" altLang="zh-CN" dirty="0">
                    <a:latin typeface="Times New Roman" panose="02020603050405020304" pitchFamily="18" charset="0"/>
                    <a:cs typeface="Times New Roman" panose="02020603050405020304" pitchFamily="18" charset="0"/>
                  </a:rPr>
                  <a:t>~</a:t>
                </a:r>
                <a:r>
                  <a:rPr lang="en-US" altLang="zh-CN" b="1" dirty="0">
                    <a:latin typeface="Times New Roman" panose="02020603050405020304" pitchFamily="18" charset="0"/>
                    <a:cs typeface="Times New Roman" panose="02020603050405020304" pitchFamily="18" charset="0"/>
                  </a:rPr>
                  <a:t>u</a:t>
                </a:r>
                <a:r>
                  <a:rPr lang="en-US" altLang="zh-CN" i="1" baseline="-25000" dirty="0">
                    <a:latin typeface="Times New Roman" panose="02020603050405020304" pitchFamily="18" charset="0"/>
                    <a:cs typeface="Times New Roman" panose="02020603050405020304" pitchFamily="18" charset="0"/>
                  </a:rPr>
                  <a:t>m</a:t>
                </a:r>
                <a:r>
                  <a:rPr lang="en-US" altLang="zh-CN" dirty="0"/>
                  <a:t> are used,</a:t>
                </a:r>
                <a:endParaRPr lang="zh-CN" altLang="en-US" i="1" dirty="0">
                  <a:latin typeface="Times New Roman" panose="02020603050405020304" pitchFamily="18" charset="0"/>
                </a:endParaRPr>
              </a:p>
              <a:p>
                <a:pPr algn="ctr"/>
                <a14:m>
                  <m:oMath xmlns:m="http://schemas.openxmlformats.org/officeDocument/2006/math">
                    <m:r>
                      <a:rPr lang="en-US" altLang="zh-CN" b="1">
                        <a:latin typeface="Cambria Math" panose="02040503050406030204" pitchFamily="18" charset="0"/>
                      </a:rPr>
                      <m:t>𝐔</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latin typeface="Cambria Math" panose="02040503050406030204" pitchFamily="18" charset="0"/>
                              </a:rPr>
                            </m:ctrlPr>
                          </m:sSubPr>
                          <m:e>
                            <m:r>
                              <a:rPr lang="en-US" altLang="zh-CN" b="1">
                                <a:latin typeface="Cambria Math" panose="02040503050406030204" pitchFamily="18" charset="0"/>
                              </a:rPr>
                              <m:t>𝐮</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a:latin typeface="Cambria Math" panose="02040503050406030204" pitchFamily="18" charset="0"/>
                              </a:rPr>
                              <m:t>𝐮</m:t>
                            </m:r>
                          </m:e>
                          <m:sub>
                            <m:r>
                              <a:rPr lang="en-US" altLang="zh-CN" i="1">
                                <a:latin typeface="Cambria Math" panose="02040503050406030204" pitchFamily="18" charset="0"/>
                              </a:rPr>
                              <m:t>2</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b="1">
                                <a:latin typeface="Cambria Math" panose="02040503050406030204" pitchFamily="18" charset="0"/>
                              </a:rPr>
                              <m:t>𝐮</m:t>
                            </m:r>
                          </m:e>
                          <m:sub>
                            <m:r>
                              <a:rPr lang="en-US" altLang="zh-CN" b="0" i="1" smtClean="0">
                                <a:latin typeface="Cambria Math" panose="02040503050406030204" pitchFamily="18" charset="0"/>
                              </a:rPr>
                              <m:t>𝑚</m:t>
                            </m:r>
                          </m:sub>
                        </m:sSub>
                      </m:e>
                    </m:d>
                    <m:r>
                      <a:rPr lang="en-US" altLang="zh-CN" b="0" i="1" smtClean="0">
                        <a:latin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ℝ</m:t>
                        </m:r>
                      </m:e>
                      <m:sup>
                        <m:r>
                          <a:rPr lang="en-US" altLang="zh-CN" b="0" i="1" smtClean="0">
                            <a:latin typeface="Cambria Math" panose="02040503050406030204" pitchFamily="18" charset="0"/>
                            <a:ea typeface="Cambria Math" panose="02040503050406030204" pitchFamily="18" charset="0"/>
                          </a:rPr>
                          <m:t>𝑝</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𝑚</m:t>
                        </m:r>
                      </m:sup>
                    </m:sSup>
                  </m:oMath>
                </a14:m>
                <a:endParaRPr lang="en-US" altLang="zh-CN" dirty="0" smtClean="0"/>
              </a:p>
              <a:p>
                <a:r>
                  <a:rPr lang="en-US" altLang="zh-CN" dirty="0"/>
                  <a:t>Data in </a:t>
                </a:r>
                <a:r>
                  <a:rPr lang="en-US" altLang="zh-CN" b="1" dirty="0">
                    <a:latin typeface="Times New Roman" panose="02020603050405020304" pitchFamily="18" charset="0"/>
                    <a:cs typeface="Times New Roman" panose="02020603050405020304" pitchFamily="18" charset="0"/>
                  </a:rPr>
                  <a:t>U</a:t>
                </a:r>
                <a:r>
                  <a:rPr lang="en-US" altLang="zh-CN" i="1" baseline="-25000" dirty="0">
                    <a:latin typeface="Times New Roman" panose="02020603050405020304" pitchFamily="18" charset="0"/>
                    <a:cs typeface="Times New Roman" panose="02020603050405020304" pitchFamily="18" charset="0"/>
                  </a:rPr>
                  <a:t>m</a:t>
                </a:r>
                <a:r>
                  <a:rPr lang="en-US" altLang="zh-CN" dirty="0"/>
                  <a:t> ,</a:t>
                </a:r>
                <a:endParaRPr lang="zh-CN" altLang="en-US" i="1" baseline="-25000" dirty="0">
                  <a:latin typeface="Times New Roman" panose="02020603050405020304" pitchFamily="18" charset="0"/>
                </a:endParaRPr>
              </a:p>
              <a:p>
                <a:pPr algn="ctr"/>
                <a14:m>
                  <m:oMath xmlns:m="http://schemas.openxmlformats.org/officeDocument/2006/math">
                    <m:sSub>
                      <m:sSubPr>
                        <m:ctrlPr>
                          <a:rPr lang="en-US" b="0" i="1" smtClean="0">
                            <a:latin typeface="Cambria Math" panose="02040503050406030204" pitchFamily="18" charset="0"/>
                          </a:rPr>
                        </m:ctrlPr>
                      </m:sSubPr>
                      <m:e>
                        <m:r>
                          <a:rPr lang="en-US" b="1" i="0" smtClean="0">
                            <a:latin typeface="Cambria Math" panose="02040503050406030204" pitchFamily="18" charset="0"/>
                          </a:rPr>
                          <m:t>𝐗</m:t>
                        </m:r>
                      </m:e>
                      <m:sub>
                        <m:r>
                          <a:rPr lang="en-US" b="0" i="1" smtClean="0">
                            <a:latin typeface="Cambria Math" panose="02040503050406030204" pitchFamily="18" charset="0"/>
                          </a:rPr>
                          <m:t>𝑑𝑟</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0" smtClean="0">
                                    <a:latin typeface="Cambria Math" panose="02040503050406030204" pitchFamily="18" charset="0"/>
                                  </a:rPr>
                                  <m:t>𝐔</m:t>
                                </m:r>
                              </m:e>
                              <m:sub>
                                <m:r>
                                  <a:rPr lang="en-US" b="0" i="1" smtClean="0">
                                    <a:latin typeface="Cambria Math" panose="02040503050406030204" pitchFamily="18" charset="0"/>
                                  </a:rPr>
                                  <m:t>𝑚</m:t>
                                </m:r>
                              </m:sub>
                            </m:sSub>
                          </m:e>
                        </m:d>
                      </m:e>
                      <m:sup>
                        <m:r>
                          <a:rPr lang="en-US" b="0" i="1" smtClean="0">
                            <a:latin typeface="Cambria Math" panose="02040503050406030204" pitchFamily="18" charset="0"/>
                          </a:rPr>
                          <m:t>𝑇</m:t>
                        </m:r>
                      </m:sup>
                    </m:sSup>
                    <m:r>
                      <a:rPr lang="en-US" b="1">
                        <a:latin typeface="Cambria Math" panose="02040503050406030204" pitchFamily="18" charset="0"/>
                      </a:rPr>
                      <m:t>𝐗</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ℝ</m:t>
                        </m:r>
                      </m:e>
                      <m:sup>
                        <m:r>
                          <a:rPr lang="en-US" b="0" i="1" smtClean="0">
                            <a:latin typeface="Cambria Math" panose="02040503050406030204" pitchFamily="18" charset="0"/>
                          </a:rPr>
                          <m:t>𝑚</m:t>
                        </m:r>
                        <m:r>
                          <a:rPr lang="en-US" b="0" i="1" smtClean="0">
                            <a:latin typeface="Cambria Math" panose="02040503050406030204" pitchFamily="18" charset="0"/>
                          </a:rPr>
                          <m:t>×</m:t>
                        </m:r>
                        <m:r>
                          <a:rPr lang="en-US" b="0" i="1" smtClean="0">
                            <a:latin typeface="Cambria Math" panose="02040503050406030204" pitchFamily="18" charset="0"/>
                          </a:rPr>
                          <m:t>𝑛</m:t>
                        </m:r>
                      </m:sup>
                    </m:sSup>
                  </m:oMath>
                </a14:m>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3"/>
                <a:stretch>
                  <a:fillRect l="-228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23</a:t>
            </a:fld>
            <a:endParaRPr lang="en-US"/>
          </a:p>
        </p:txBody>
      </p:sp>
      <p:graphicFrame>
        <p:nvGraphicFramePr>
          <p:cNvPr id="8" name="Object 8"/>
          <p:cNvGraphicFramePr>
            <a:graphicFrameLocks noChangeAspect="1"/>
          </p:cNvGraphicFramePr>
          <p:nvPr>
            <p:extLst>
              <p:ext uri="{D42A27DB-BD31-4B8C-83A1-F6EECF244321}">
                <p14:modId xmlns:p14="http://schemas.microsoft.com/office/powerpoint/2010/main" val="357700002"/>
              </p:ext>
            </p:extLst>
          </p:nvPr>
        </p:nvGraphicFramePr>
        <p:xfrm>
          <a:off x="3211104" y="1841090"/>
          <a:ext cx="2338387" cy="523875"/>
        </p:xfrm>
        <a:graphic>
          <a:graphicData uri="http://schemas.openxmlformats.org/presentationml/2006/ole">
            <mc:AlternateContent xmlns:mc="http://schemas.openxmlformats.org/markup-compatibility/2006">
              <mc:Choice xmlns:v="urn:schemas-microsoft-com:vml" Requires="v">
                <p:oleObj spid="_x0000_s10257" name="Equation" r:id="rId4" imgW="1016000" imgH="228600" progId="Equation.DSMT4">
                  <p:embed/>
                </p:oleObj>
              </mc:Choice>
              <mc:Fallback>
                <p:oleObj name="Equation" r:id="rId4" imgW="1016000" imgH="228600" progId="Equation.DSMT4">
                  <p:embed/>
                  <p:pic>
                    <p:nvPicPr>
                      <p:cNvPr id="7885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104" y="1841090"/>
                        <a:ext cx="2338387"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9715735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Principal Component Analysis (PCA)</a:t>
            </a:r>
            <a:endParaRPr lang="en-US" dirty="0"/>
          </a:p>
        </p:txBody>
      </p:sp>
      <p:sp>
        <p:nvSpPr>
          <p:cNvPr id="3" name="内容占位符 2"/>
          <p:cNvSpPr>
            <a:spLocks noGrp="1"/>
          </p:cNvSpPr>
          <p:nvPr>
            <p:ph idx="1"/>
          </p:nvPr>
        </p:nvSpPr>
        <p:spPr/>
        <p:txBody>
          <a:bodyPr/>
          <a:lstStyle/>
          <a:p>
            <a:r>
              <a:rPr lang="en-US" altLang="zh-CN" dirty="0" smtClean="0">
                <a:ea typeface="ＭＳ Ｐゴシック" panose="020B0600070205080204" pitchFamily="34" charset="-128"/>
              </a:rPr>
              <a:t>Illustration</a:t>
            </a:r>
          </a:p>
          <a:p>
            <a:r>
              <a:rPr lang="en-US" altLang="zh-CN" dirty="0"/>
              <a:t>Coordinates of the data points in the new coordinate </a:t>
            </a:r>
            <a:r>
              <a:rPr lang="en-US" altLang="zh-CN" dirty="0" smtClean="0"/>
              <a:t>system</a:t>
            </a:r>
          </a:p>
          <a:p>
            <a:endParaRPr lang="en-US" altLang="zh-CN" dirty="0"/>
          </a:p>
          <a:p>
            <a:endParaRPr lang="en-US" altLang="zh-CN" dirty="0" smtClean="0"/>
          </a:p>
          <a:p>
            <a:r>
              <a:rPr lang="en-US" altLang="zh-CN" dirty="0"/>
              <a:t>If only the first PC (corresponds to the largest </a:t>
            </a:r>
            <a:r>
              <a:rPr lang="en-US" altLang="zh-CN" dirty="0" err="1"/>
              <a:t>eigen</a:t>
            </a:r>
            <a:r>
              <a:rPr lang="en-US" altLang="zh-CN" dirty="0"/>
              <a:t>-value) is remained </a:t>
            </a:r>
          </a:p>
          <a:p>
            <a:endParaRPr lang="en-US" altLang="zh-CN" dirty="0"/>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24</a:t>
            </a:fld>
            <a:endParaRPr lang="en-US"/>
          </a:p>
        </p:txBody>
      </p:sp>
      <p:graphicFrame>
        <p:nvGraphicFramePr>
          <p:cNvPr id="7" name="Object 5"/>
          <p:cNvGraphicFramePr>
            <a:graphicFrameLocks noChangeAspect="1"/>
          </p:cNvGraphicFramePr>
          <p:nvPr>
            <p:extLst>
              <p:ext uri="{D42A27DB-BD31-4B8C-83A1-F6EECF244321}">
                <p14:modId xmlns:p14="http://schemas.microsoft.com/office/powerpoint/2010/main" val="3319316562"/>
              </p:ext>
            </p:extLst>
          </p:nvPr>
        </p:nvGraphicFramePr>
        <p:xfrm>
          <a:off x="2765425" y="1971370"/>
          <a:ext cx="3289300" cy="819150"/>
        </p:xfrm>
        <a:graphic>
          <a:graphicData uri="http://schemas.openxmlformats.org/presentationml/2006/ole">
            <mc:AlternateContent xmlns:mc="http://schemas.openxmlformats.org/markup-compatibility/2006">
              <mc:Choice xmlns:v="urn:schemas-microsoft-com:vml" Requires="v">
                <p:oleObj spid="_x0000_s11294" name="Equation" r:id="rId3" imgW="1828800" imgH="457200" progId="Equation.DSMT4">
                  <p:embed/>
                </p:oleObj>
              </mc:Choice>
              <mc:Fallback>
                <p:oleObj name="Equation" r:id="rId3" imgW="1828800" imgH="457200" progId="Equation.DSMT4">
                  <p:embed/>
                  <p:pic>
                    <p:nvPicPr>
                      <p:cNvPr id="8090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5425" y="1971370"/>
                        <a:ext cx="32893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8"/>
          <p:cNvGraphicFramePr>
            <a:graphicFrameLocks noChangeAspect="1"/>
          </p:cNvGraphicFramePr>
          <p:nvPr/>
        </p:nvGraphicFramePr>
        <p:xfrm>
          <a:off x="411163" y="4121150"/>
          <a:ext cx="8653462" cy="908050"/>
        </p:xfrm>
        <a:graphic>
          <a:graphicData uri="http://schemas.openxmlformats.org/presentationml/2006/ole">
            <mc:AlternateContent xmlns:mc="http://schemas.openxmlformats.org/markup-compatibility/2006">
              <mc:Choice xmlns:v="urn:schemas-microsoft-com:vml" Requires="v">
                <p:oleObj spid="_x0000_s11295" name="Equation" r:id="rId5" imgW="4813300" imgH="508000" progId="Equation.DSMT4">
                  <p:embed/>
                </p:oleObj>
              </mc:Choice>
              <mc:Fallback>
                <p:oleObj name="Equation" r:id="rId5" imgW="4813300" imgH="508000" progId="Equation.DSMT4">
                  <p:embed/>
                  <p:pic>
                    <p:nvPicPr>
                      <p:cNvPr id="80903"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163" y="4121150"/>
                        <a:ext cx="8653462"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88430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olidFill>
                  <a:schemeClr val="tx1"/>
                </a:solidFill>
              </a:rPr>
              <a:t>Principal Component Analysis (PCA)</a:t>
            </a:r>
            <a:endParaRPr lang="en-US" dirty="0"/>
          </a:p>
        </p:txBody>
      </p:sp>
      <p:sp>
        <p:nvSpPr>
          <p:cNvPr id="3" name="内容占位符 2"/>
          <p:cNvSpPr>
            <a:spLocks noGrp="1"/>
          </p:cNvSpPr>
          <p:nvPr>
            <p:ph idx="1"/>
          </p:nvPr>
        </p:nvSpPr>
        <p:spPr/>
        <p:txBody>
          <a:bodyPr/>
          <a:lstStyle/>
          <a:p>
            <a:r>
              <a:rPr lang="en-US" altLang="zh-CN" dirty="0">
                <a:ea typeface="ＭＳ Ｐゴシック" panose="020B0600070205080204" pitchFamily="34" charset="-128"/>
              </a:rPr>
              <a:t>Illustration</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25</a:t>
            </a:fld>
            <a:endParaRPr lang="en-US"/>
          </a:p>
        </p:txBody>
      </p:sp>
      <p:sp>
        <p:nvSpPr>
          <p:cNvPr id="7" name="Rectangle 4"/>
          <p:cNvSpPr>
            <a:spLocks noChangeArrowheads="1"/>
          </p:cNvSpPr>
          <p:nvPr/>
        </p:nvSpPr>
        <p:spPr bwMode="auto">
          <a:xfrm>
            <a:off x="1066800" y="5378450"/>
            <a:ext cx="2895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All PCs are used</a:t>
            </a:r>
          </a:p>
        </p:txBody>
      </p:sp>
      <p:sp>
        <p:nvSpPr>
          <p:cNvPr id="8" name="Rectangle 10"/>
          <p:cNvSpPr>
            <a:spLocks noChangeArrowheads="1"/>
          </p:cNvSpPr>
          <p:nvPr/>
        </p:nvSpPr>
        <p:spPr bwMode="auto">
          <a:xfrm>
            <a:off x="5410200" y="5410200"/>
            <a:ext cx="2895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ea typeface="宋体" panose="02010600030101010101" pitchFamily="2" charset="-122"/>
              </a:rPr>
              <a:t>Only 1 PC is used</a:t>
            </a:r>
          </a:p>
        </p:txBody>
      </p:sp>
      <p:sp>
        <p:nvSpPr>
          <p:cNvPr id="9" name="Rectangle 11"/>
          <p:cNvSpPr>
            <a:spLocks noChangeArrowheads="1"/>
          </p:cNvSpPr>
          <p:nvPr/>
        </p:nvSpPr>
        <p:spPr bwMode="auto">
          <a:xfrm>
            <a:off x="5410200" y="5835650"/>
            <a:ext cx="3505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defRPr sz="2800">
                <a:solidFill>
                  <a:schemeClr val="tx1"/>
                </a:solidFill>
                <a:latin typeface="Calibri" panose="020F0502020204030204" pitchFamily="34" charset="0"/>
              </a:defRPr>
            </a:lvl1pPr>
            <a:lvl2pPr marL="742950" indent="-285750">
              <a:spcBef>
                <a:spcPct val="20000"/>
              </a:spcBef>
              <a:buChar char="•"/>
              <a:defRPr sz="2000">
                <a:solidFill>
                  <a:schemeClr val="tx1"/>
                </a:solidFill>
                <a:latin typeface="Calibri" panose="020F0502020204030204" pitchFamily="34" charset="0"/>
              </a:defRPr>
            </a:lvl2pPr>
            <a:lvl3pPr marL="1143000" indent="-228600">
              <a:spcBef>
                <a:spcPct val="20000"/>
              </a:spcBef>
              <a:buChar char="–"/>
              <a:defRPr>
                <a:solidFill>
                  <a:schemeClr val="tx1"/>
                </a:solidFill>
                <a:latin typeface="Calibri" panose="020F0502020204030204" pitchFamily="34" charset="0"/>
              </a:defRPr>
            </a:lvl3pPr>
            <a:lvl4pPr marL="1600200" indent="-228600">
              <a:spcBef>
                <a:spcPct val="20000"/>
              </a:spcBef>
              <a:buChar char="»"/>
              <a:defRPr sz="1600">
                <a:solidFill>
                  <a:schemeClr val="tx1"/>
                </a:solidFill>
                <a:latin typeface="Calibri" panose="020F0502020204030204" pitchFamily="34" charset="0"/>
              </a:defRPr>
            </a:lvl4pPr>
            <a:lvl5pPr marL="2057400" indent="-228600">
              <a:spcBef>
                <a:spcPct val="20000"/>
              </a:spcBef>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400">
                <a:solidFill>
                  <a:schemeClr val="tx1"/>
                </a:solidFill>
                <a:latin typeface="Calibri" panose="020F0502020204030204" pitchFamily="34" charset="0"/>
              </a:defRPr>
            </a:lvl9pPr>
          </a:lstStyle>
          <a:p>
            <a:pPr>
              <a:spcBef>
                <a:spcPct val="50000"/>
              </a:spcBef>
            </a:pPr>
            <a:r>
              <a:rPr lang="en-US" altLang="zh-CN" sz="2600">
                <a:solidFill>
                  <a:srgbClr val="FF0000"/>
                </a:solidFill>
                <a:ea typeface="宋体" panose="02010600030101010101" pitchFamily="2" charset="-122"/>
              </a:rPr>
              <a:t>Dimension reduction!</a:t>
            </a:r>
          </a:p>
        </p:txBody>
      </p:sp>
      <p:pic>
        <p:nvPicPr>
          <p:cNvPr id="10"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89463" y="1924050"/>
            <a:ext cx="4246562"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924050"/>
            <a:ext cx="42894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067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Metric learning</a:t>
            </a:r>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26</a:t>
            </a:fld>
            <a:endParaRPr lang="en-US"/>
          </a:p>
        </p:txBody>
      </p:sp>
      <p:sp>
        <p:nvSpPr>
          <p:cNvPr id="11" name="内容占位符 10"/>
          <p:cNvSpPr>
            <a:spLocks noGrp="1"/>
          </p:cNvSpPr>
          <p:nvPr>
            <p:ph idx="1"/>
          </p:nvPr>
        </p:nvSpPr>
        <p:spPr/>
        <p:txBody>
          <a:bodyPr/>
          <a:lstStyle/>
          <a:p>
            <a:r>
              <a:rPr lang="en-US" altLang="zh-CN" dirty="0" smtClean="0"/>
              <a:t>Each sample space defines a distance measure on attributes</a:t>
            </a:r>
          </a:p>
          <a:p>
            <a:r>
              <a:rPr lang="en-US" dirty="0" smtClean="0"/>
              <a:t>Our goal is to find a sample space in which samples can be properly grouped under a proper distance measure</a:t>
            </a:r>
          </a:p>
          <a:p>
            <a:r>
              <a:rPr lang="en-US" dirty="0" smtClean="0"/>
              <a:t>How?</a:t>
            </a:r>
          </a:p>
          <a:p>
            <a:pPr lvl="1"/>
            <a:r>
              <a:rPr lang="en-US" dirty="0" smtClean="0"/>
              <a:t>We can learn a distance measure</a:t>
            </a:r>
            <a:endParaRPr lang="en-US" dirty="0"/>
          </a:p>
        </p:txBody>
      </p:sp>
      <p:pic>
        <p:nvPicPr>
          <p:cNvPr id="13" name="内容占位符 9"/>
          <p:cNvPicPr>
            <a:picLocks noChangeAspect="1"/>
          </p:cNvPicPr>
          <p:nvPr/>
        </p:nvPicPr>
        <p:blipFill rotWithShape="1">
          <a:blip r:embed="rId2"/>
          <a:srcRect l="7856" t="5395" r="7422" b="6390"/>
          <a:stretch/>
        </p:blipFill>
        <p:spPr>
          <a:xfrm>
            <a:off x="4495800" y="2992686"/>
            <a:ext cx="4648200" cy="3327400"/>
          </a:xfrm>
          <a:prstGeom prst="rect">
            <a:avLst/>
          </a:prstGeom>
        </p:spPr>
      </p:pic>
      <p:pic>
        <p:nvPicPr>
          <p:cNvPr id="14" name="Picture 4" descr="https://cn.mathworks.com/help/examples/stats/GroupDataIntoTwoClustersKMedoidsExample_01.png"/>
          <p:cNvPicPr>
            <a:picLocks noChangeAspect="1" noChangeArrowheads="1"/>
          </p:cNvPicPr>
          <p:nvPr/>
        </p:nvPicPr>
        <p:blipFill rotWithShape="1">
          <a:blip r:embed="rId3">
            <a:extLst>
              <a:ext uri="{28A0092B-C50C-407E-A947-70E740481C1C}">
                <a14:useLocalDpi xmlns:a14="http://schemas.microsoft.com/office/drawing/2010/main" val="0"/>
              </a:ext>
            </a:extLst>
          </a:blip>
          <a:srcRect l="8567" t="6564" r="6222" b="3796"/>
          <a:stretch/>
        </p:blipFill>
        <p:spPr bwMode="auto">
          <a:xfrm>
            <a:off x="195780" y="3132386"/>
            <a:ext cx="4046020" cy="3192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0024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Distance measures</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Some properties of a distance measure </a:t>
                </a:r>
                <a14:m>
                  <m:oMath xmlns:m="http://schemas.openxmlformats.org/officeDocument/2006/math">
                    <m:r>
                      <a:rPr lang="en-US" b="0" i="1" smtClean="0">
                        <a:latin typeface="Cambria Math" panose="02040503050406030204" pitchFamily="18" charset="0"/>
                      </a:rPr>
                      <m:t>𝑑𝑖𝑠𝑡</m:t>
                    </m:r>
                    <m:r>
                      <a:rPr lang="en-US" b="0" i="1" smtClean="0">
                        <a:latin typeface="Cambria Math" panose="02040503050406030204" pitchFamily="18" charset="0"/>
                      </a:rPr>
                      <m:t>(⋅,⋅)</m:t>
                    </m:r>
                  </m:oMath>
                </a14:m>
                <a:r>
                  <a:rPr lang="en-US" dirty="0" smtClean="0"/>
                  <a:t>:</a:t>
                </a:r>
              </a:p>
              <a:p>
                <a:pPr lvl="1"/>
                <a:r>
                  <a:rPr lang="en-US" dirty="0" smtClean="0"/>
                  <a:t>Nonnegative: </a:t>
                </a:r>
                <a14:m>
                  <m:oMath xmlns:m="http://schemas.openxmlformats.org/officeDocument/2006/math">
                    <m:r>
                      <a:rPr lang="en-US" i="1">
                        <a:latin typeface="Cambria Math" panose="02040503050406030204" pitchFamily="18" charset="0"/>
                      </a:rPr>
                      <m:t>𝑑𝑖𝑠𝑡</m:t>
                    </m:r>
                    <m:d>
                      <m:dPr>
                        <m:ctrlPr>
                          <a:rPr lang="en-US"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≥0</m:t>
                    </m:r>
                  </m:oMath>
                </a14:m>
                <a:endParaRPr lang="en-US" dirty="0" smtClean="0"/>
              </a:p>
              <a:p>
                <a:pPr lvl="1"/>
                <a:r>
                  <a:rPr lang="en-US" dirty="0" smtClean="0"/>
                  <a:t>Identity: </a:t>
                </a:r>
                <a14:m>
                  <m:oMath xmlns:m="http://schemas.openxmlformats.org/officeDocument/2006/math">
                    <m:r>
                      <a:rPr lang="en-US" i="1">
                        <a:latin typeface="Cambria Math" panose="02040503050406030204" pitchFamily="18" charset="0"/>
                      </a:rPr>
                      <m:t>𝑑𝑖𝑠𝑡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b="0" i="1" smtClean="0">
                        <a:latin typeface="Cambria Math" panose="02040503050406030204" pitchFamily="18" charset="0"/>
                      </a:rPr>
                      <m:t>=</m:t>
                    </m:r>
                    <m:r>
                      <a:rPr lang="en-US" i="1">
                        <a:latin typeface="Cambria Math" panose="02040503050406030204" pitchFamily="18" charset="0"/>
                      </a:rPr>
                      <m:t>0</m:t>
                    </m:r>
                    <m:r>
                      <a:rPr lang="en-US" b="0" i="1" smtClean="0">
                        <a:latin typeface="Cambria Math" panose="02040503050406030204" pitchFamily="18" charset="0"/>
                      </a:rPr>
                      <m:t> </m:t>
                    </m:r>
                    <m:r>
                      <a:rPr lang="en-US" b="0" i="1" smtClean="0">
                        <a:latin typeface="Cambria Math" panose="02040503050406030204" pitchFamily="18" charset="0"/>
                      </a:rPr>
                      <m:t>𝑖𝑓</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𝑜𝑛𝑙𝑦</m:t>
                    </m:r>
                    <m:r>
                      <a:rPr lang="en-US" b="0" i="1" smtClean="0">
                        <a:latin typeface="Cambria Math" panose="02040503050406030204" pitchFamily="18" charset="0"/>
                      </a:rPr>
                      <m:t> </m:t>
                    </m:r>
                    <m:r>
                      <a:rPr lang="en-US" b="0" i="1" smtClean="0">
                        <a:latin typeface="Cambria Math" panose="02040503050406030204" pitchFamily="18" charset="0"/>
                      </a:rPr>
                      <m:t>𝑖𝑓</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altLang="zh-CN" b="1" i="1" smtClean="0">
                            <a:latin typeface="Cambria Math" panose="02040503050406030204" pitchFamily="18" charset="0"/>
                          </a:rPr>
                          <m:t>𝒋</m:t>
                        </m:r>
                      </m:sub>
                    </m:sSub>
                  </m:oMath>
                </a14:m>
                <a:endParaRPr lang="en-US" dirty="0" smtClean="0"/>
              </a:p>
              <a:p>
                <a:pPr lvl="1"/>
                <a:r>
                  <a:rPr lang="en-US" dirty="0" smtClean="0"/>
                  <a:t>Symmetric: </a:t>
                </a:r>
                <a14:m>
                  <m:oMath xmlns:m="http://schemas.openxmlformats.org/officeDocument/2006/math">
                    <m:r>
                      <a:rPr lang="en-US" i="1">
                        <a:latin typeface="Cambria Math" panose="02040503050406030204" pitchFamily="18" charset="0"/>
                      </a:rPr>
                      <m:t>𝑑𝑖𝑠𝑡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b="0" i="1" smtClean="0">
                        <a:latin typeface="Cambria Math" panose="02040503050406030204" pitchFamily="18" charset="0"/>
                      </a:rPr>
                      <m:t>=</m:t>
                    </m:r>
                    <m:r>
                      <a:rPr lang="en-US" i="1">
                        <a:latin typeface="Cambria Math" panose="02040503050406030204" pitchFamily="18" charset="0"/>
                      </a:rPr>
                      <m:t>𝑑𝑖𝑠𝑡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𝑖</m:t>
                            </m:r>
                          </m:sub>
                        </m:sSub>
                      </m:e>
                    </m:d>
                  </m:oMath>
                </a14:m>
                <a:endParaRPr lang="en-US" dirty="0" smtClean="0"/>
              </a:p>
              <a:p>
                <a:pPr lvl="1"/>
                <a:r>
                  <a:rPr lang="en-US" dirty="0"/>
                  <a:t> </a:t>
                </a:r>
                <a:r>
                  <a:rPr lang="en-US" dirty="0" smtClean="0"/>
                  <a:t>Triangle inequality: </a:t>
                </a:r>
                <a14:m>
                  <m:oMath xmlns:m="http://schemas.openxmlformats.org/officeDocument/2006/math">
                    <m:r>
                      <a:rPr lang="en-US" i="1">
                        <a:latin typeface="Cambria Math" panose="02040503050406030204" pitchFamily="18" charset="0"/>
                      </a:rPr>
                      <m:t>𝑑𝑖𝑠𝑡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b="0" i="1" smtClean="0">
                        <a:latin typeface="Cambria Math" panose="02040503050406030204" pitchFamily="18" charset="0"/>
                      </a:rPr>
                      <m:t>≤</m:t>
                    </m:r>
                    <m:r>
                      <a:rPr lang="en-US" i="1">
                        <a:latin typeface="Cambria Math" panose="02040503050406030204" pitchFamily="18" charset="0"/>
                      </a:rPr>
                      <m:t>𝑑𝑖𝑠𝑡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𝑘</m:t>
                            </m:r>
                          </m:sub>
                        </m:sSub>
                      </m:e>
                    </m:d>
                    <m:r>
                      <a:rPr lang="en-US" b="0" i="1" smtClean="0">
                        <a:latin typeface="Cambria Math" panose="02040503050406030204" pitchFamily="18" charset="0"/>
                      </a:rPr>
                      <m:t>+</m:t>
                    </m:r>
                    <m:r>
                      <a:rPr lang="en-US" i="1">
                        <a:latin typeface="Cambria Math" panose="02040503050406030204" pitchFamily="18" charset="0"/>
                      </a:rPr>
                      <m:t>𝑑𝑖𝑠𝑡</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oMath>
                </a14:m>
                <a:endParaRPr lang="en-US" dirty="0" smtClean="0"/>
              </a:p>
              <a:p>
                <a:r>
                  <a:rPr lang="en-US" dirty="0" err="1" smtClean="0"/>
                  <a:t>Minkowski</a:t>
                </a:r>
                <a:r>
                  <a:rPr lang="en-US" dirty="0" smtClean="0"/>
                  <a:t> distance</a:t>
                </a:r>
              </a:p>
              <a:p>
                <a:endParaRPr lang="en-US" dirty="0"/>
              </a:p>
              <a:p>
                <a:endParaRPr lang="en-US" dirty="0" smtClean="0"/>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27</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1240348" y="3579108"/>
                <a:ext cx="6715556" cy="1211935"/>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𝑑𝑖𝑠</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𝑚𝑘</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𝒙</m:t>
                                  </m:r>
                                </m:e>
                                <m:sub>
                                  <m:r>
                                    <a:rPr lang="en-US" sz="2400" b="0" i="1" smtClean="0">
                                      <a:latin typeface="Cambria Math" panose="02040503050406030204" pitchFamily="18" charset="0"/>
                                    </a:rPr>
                                    <m:t>𝑗</m:t>
                                  </m:r>
                                </m:sub>
                              </m:sSub>
                            </m:e>
                          </m:d>
                        </m:e>
                        <m:sub>
                          <m:r>
                            <a:rPr lang="en-US" sz="2400" b="0" i="1" smtClean="0">
                              <a:latin typeface="Cambria Math" panose="02040503050406030204" pitchFamily="18" charset="0"/>
                            </a:rPr>
                            <m:t>𝑝</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nary>
                                <m:naryPr>
                                  <m:chr m:val="∑"/>
                                  <m:ctrlPr>
                                    <a:rPr lang="en-US" sz="2400" b="0" i="1" smtClean="0">
                                      <a:latin typeface="Cambria Math" panose="02040503050406030204" pitchFamily="18" charset="0"/>
                                    </a:rPr>
                                  </m:ctrlPr>
                                </m:naryPr>
                                <m:sub>
                                  <m:r>
                                    <a:rPr lang="en-US" sz="2400" b="0" i="1" smtClean="0">
                                      <a:latin typeface="Cambria Math" panose="02040503050406030204" pitchFamily="18" charset="0"/>
                                    </a:rPr>
                                    <m:t>𝑢</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𝑖𝑢</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𝑗𝑢</m:t>
                                              </m:r>
                                            </m:sub>
                                          </m:sSub>
                                        </m:e>
                                      </m:d>
                                    </m:e>
                                    <m:sup>
                                      <m:r>
                                        <a:rPr lang="en-US" sz="2400" b="0" i="1" smtClean="0">
                                          <a:latin typeface="Cambria Math" panose="02040503050406030204" pitchFamily="18" charset="0"/>
                                        </a:rPr>
                                        <m:t>𝑝</m:t>
                                      </m:r>
                                    </m:sup>
                                  </m:sSup>
                                </m:e>
                              </m:nary>
                            </m:e>
                          </m:d>
                        </m:e>
                        <m:sup>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𝑝</m:t>
                              </m:r>
                            </m:den>
                          </m:f>
                        </m:sup>
                      </m:sSup>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1240348" y="3579108"/>
                <a:ext cx="6715556" cy="121193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493504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Extension of Euclidean distance</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Euclidean distance between sample </a:t>
                </a:r>
                <a14:m>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𝒙</m:t>
                        </m:r>
                      </m:e>
                      <m:sub>
                        <m:r>
                          <a:rPr lang="en-US" b="0" i="1" smtClean="0">
                            <a:latin typeface="Cambria Math" panose="02040503050406030204" pitchFamily="18" charset="0"/>
                          </a:rPr>
                          <m:t>𝑖</m:t>
                        </m:r>
                      </m:sub>
                    </m:sSub>
                  </m:oMath>
                </a14:m>
                <a:r>
                  <a:rPr lang="en-US" dirty="0" smtClean="0"/>
                  <a:t> and </a:t>
                </a:r>
                <a14:m>
                  <m:oMath xmlns:m="http://schemas.openxmlformats.org/officeDocument/2006/math">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𝑗</m:t>
                        </m:r>
                      </m:sub>
                    </m:sSub>
                  </m:oMath>
                </a14:m>
                <a:r>
                  <a:rPr lang="en-US" dirty="0" smtClean="0"/>
                  <a:t> which contain </a:t>
                </a:r>
                <a:r>
                  <a:rPr lang="en-US" i="1" dirty="0" smtClean="0">
                    <a:latin typeface="Times New Roman" panose="02020603050405020304" pitchFamily="18" charset="0"/>
                    <a:cs typeface="Times New Roman" panose="02020603050405020304" pitchFamily="18" charset="0"/>
                  </a:rPr>
                  <a:t>d</a:t>
                </a:r>
                <a:r>
                  <a:rPr lang="en-US" dirty="0" smtClean="0"/>
                  <a:t> features</a:t>
                </a:r>
              </a:p>
              <a:p>
                <a:pPr algn="ctr"/>
                <a14:m>
                  <m:oMath xmlns:m="http://schemas.openxmlformats.org/officeDocument/2006/math">
                    <m:r>
                      <a:rPr lang="en-US" b="0" i="1" smtClean="0">
                        <a:latin typeface="Cambria Math" panose="02040503050406030204" pitchFamily="18" charset="0"/>
                      </a:rPr>
                      <m:t>𝑑𝑖𝑠</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𝑡</m:t>
                        </m:r>
                      </m:e>
                      <m:sub>
                        <m:r>
                          <a:rPr lang="en-US" b="0" i="1" smtClean="0">
                            <a:latin typeface="Cambria Math" panose="02040503050406030204" pitchFamily="18" charset="0"/>
                          </a:rPr>
                          <m:t>𝑒𝑑</m:t>
                        </m:r>
                      </m:sub>
                      <m:sup>
                        <m:r>
                          <a:rPr lang="en-US" b="0" i="1" smtClean="0">
                            <a:latin typeface="Cambria Math" panose="02040503050406030204" pitchFamily="18" charset="0"/>
                          </a:rPr>
                          <m:t>2</m:t>
                        </m:r>
                      </m:sup>
                    </m:sSubSup>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𝑗</m:t>
                                </m:r>
                              </m:sub>
                            </m:sSub>
                          </m:e>
                        </m:d>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b="0" i="1" smtClean="0">
                                    <a:latin typeface="Cambria Math" panose="02040503050406030204" pitchFamily="18" charset="0"/>
                                  </a:rPr>
                                  <m:t>𝑗</m:t>
                                </m:r>
                              </m:sub>
                            </m:sSub>
                          </m:e>
                        </m:d>
                      </m:e>
                      <m:sup>
                        <m:r>
                          <a:rPr lang="en-US" b="0" i="1" smtClean="0">
                            <a:latin typeface="Cambria Math" panose="02040503050406030204" pitchFamily="18" charset="0"/>
                          </a:rPr>
                          <m:t>𝑇</m:t>
                        </m:r>
                      </m:sup>
                    </m:sSup>
                    <m:r>
                      <a:rPr lang="en-US" b="1" i="0" smtClean="0">
                        <a:latin typeface="Cambria Math" panose="02040503050406030204" pitchFamily="18" charset="0"/>
                      </a:rPr>
                      <m:t>𝐄</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r>
                      <a:rPr lang="en-US" b="0" i="1" smtClean="0">
                        <a:latin typeface="Cambria Math" panose="02040503050406030204" pitchFamily="18" charset="0"/>
                      </a:rPr>
                      <m:t>)</m:t>
                    </m:r>
                  </m:oMath>
                </a14:m>
                <a:endParaRPr lang="en-US" dirty="0" smtClean="0"/>
              </a:p>
              <a:p>
                <a:endParaRPr lang="en-US" dirty="0" smtClean="0"/>
              </a:p>
              <a:p>
                <a:r>
                  <a:rPr lang="en-US" dirty="0" smtClean="0"/>
                  <a:t>If the importance of each feature is different, we introduce  weights for features</a:t>
                </a:r>
              </a:p>
              <a:p>
                <a:r>
                  <a:rPr lang="en-US" dirty="0"/>
                  <a:t> </a:t>
                </a:r>
                <a:r>
                  <a:rPr lang="en-US" dirty="0" smtClean="0"/>
                  <a:t>   </a:t>
                </a:r>
                <a14:m>
                  <m:oMath xmlns:m="http://schemas.openxmlformats.org/officeDocument/2006/math">
                    <m:r>
                      <a:rPr lang="en-US" i="1">
                        <a:latin typeface="Cambria Math" panose="02040503050406030204" pitchFamily="18" charset="0"/>
                      </a:rPr>
                      <m:t>𝑑𝑖𝑠</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𝑤</m:t>
                        </m:r>
                        <m:r>
                          <a:rPr lang="en-US" i="1">
                            <a:latin typeface="Cambria Math" panose="02040503050406030204" pitchFamily="18" charset="0"/>
                          </a:rPr>
                          <m:t>𝑒𝑑</m:t>
                        </m:r>
                      </m:sub>
                      <m:sup>
                        <m:r>
                          <a:rPr lang="en-US" i="1">
                            <a:latin typeface="Cambria Math" panose="02040503050406030204" pitchFamily="18" charset="0"/>
                          </a:rPr>
                          <m:t>2</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e>
                      <m:sup>
                        <m:r>
                          <a:rPr lang="en-US" i="1">
                            <a:latin typeface="Cambria Math" panose="02040503050406030204" pitchFamily="18" charset="0"/>
                          </a:rPr>
                          <m:t>𝑇</m:t>
                        </m:r>
                      </m:sup>
                    </m:sSup>
                    <m:r>
                      <a:rPr lang="en-US" b="1" i="0" smtClean="0">
                        <a:latin typeface="Cambria Math" panose="02040503050406030204" pitchFamily="18" charset="0"/>
                      </a:rPr>
                      <m:t>𝐖</m:t>
                    </m:r>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r>
                      <a:rPr lang="en-US" i="1">
                        <a:latin typeface="Cambria Math" panose="02040503050406030204" pitchFamily="18" charset="0"/>
                      </a:rPr>
                      <m:t>)</m:t>
                    </m:r>
                  </m:oMath>
                </a14:m>
                <a:endParaRPr lang="en-US" dirty="0"/>
              </a:p>
              <a:p>
                <a:pPr algn="ctr"/>
                <a:endParaRPr lang="en-US" dirty="0" smtClean="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𝑖</m:t>
                        </m:r>
                      </m:sub>
                    </m:sSub>
                    <m:r>
                      <a:rPr lang="en-US" b="0" i="1" smtClean="0">
                        <a:latin typeface="Cambria Math" panose="02040503050406030204" pitchFamily="18" charset="0"/>
                      </a:rPr>
                      <m:t>≥0</m:t>
                    </m:r>
                  </m:oMath>
                </a14:m>
                <a:endParaRPr lang="en-US" b="0" dirty="0" smtClean="0"/>
              </a:p>
              <a:p>
                <a:pPr lvl="1"/>
                <a14:m>
                  <m:oMath xmlns:m="http://schemas.openxmlformats.org/officeDocument/2006/math">
                    <m:r>
                      <a:rPr lang="en-US" b="1" i="0" smtClean="0">
                        <a:latin typeface="Cambria Math" panose="02040503050406030204" pitchFamily="18" charset="0"/>
                      </a:rPr>
                      <m:t>𝐖</m:t>
                    </m:r>
                    <m:r>
                      <a:rPr lang="en-US" b="0" i="1" smtClean="0">
                        <a:latin typeface="Cambria Math" panose="02040503050406030204" pitchFamily="18" charset="0"/>
                      </a:rPr>
                      <m:t>=</m:t>
                    </m:r>
                    <m:r>
                      <a:rPr lang="en-US" b="0" i="1" smtClean="0">
                        <a:latin typeface="Cambria Math" panose="02040503050406030204" pitchFamily="18" charset="0"/>
                      </a:rPr>
                      <m:t>𝑑𝑖𝑎𝑔</m:t>
                    </m:r>
                    <m:r>
                      <a:rPr lang="en-US" b="0" i="1" smtClean="0">
                        <a:latin typeface="Cambria Math" panose="02040503050406030204" pitchFamily="18" charset="0"/>
                      </a:rPr>
                      <m:t>(</m:t>
                    </m:r>
                    <m:r>
                      <a:rPr lang="en-US" b="1" i="1" smtClean="0">
                        <a:latin typeface="Cambria Math" panose="02040503050406030204" pitchFamily="18" charset="0"/>
                      </a:rPr>
                      <m:t>𝒘</m:t>
                    </m:r>
                    <m:r>
                      <a:rPr lang="en-US" b="0" i="1" smtClean="0">
                        <a:latin typeface="Cambria Math" panose="02040503050406030204" pitchFamily="18" charset="0"/>
                      </a:rPr>
                      <m:t>)</m:t>
                    </m:r>
                  </m:oMath>
                </a14:m>
                <a:r>
                  <a:rPr lang="en-US" dirty="0" smtClean="0"/>
                  <a:t> is a diagonal matrix, </a:t>
                </a:r>
                <a14:m>
                  <m:oMath xmlns:m="http://schemas.openxmlformats.org/officeDocument/2006/math">
                    <m:sSub>
                      <m:sSubPr>
                        <m:ctrlPr>
                          <a:rPr lang="en-US" b="0" i="1" smtClean="0">
                            <a:latin typeface="Cambria Math" panose="02040503050406030204" pitchFamily="18" charset="0"/>
                          </a:rPr>
                        </m:ctrlPr>
                      </m:sSubPr>
                      <m:e>
                        <m:d>
                          <m:dPr>
                            <m:ctrlPr>
                              <a:rPr lang="en-US" b="0" i="0" smtClean="0">
                                <a:latin typeface="Cambria Math" panose="02040503050406030204" pitchFamily="18" charset="0"/>
                              </a:rPr>
                            </m:ctrlPr>
                          </m:dPr>
                          <m:e>
                            <m:r>
                              <a:rPr lang="en-US" b="1">
                                <a:latin typeface="Cambria Math" panose="02040503050406030204" pitchFamily="18" charset="0"/>
                              </a:rPr>
                              <m:t>𝐖</m:t>
                            </m:r>
                          </m:e>
                        </m:d>
                      </m:e>
                      <m:sub>
                        <m:r>
                          <a:rPr lang="en-US" b="0" i="1" smtClean="0">
                            <a:latin typeface="Cambria Math" panose="02040503050406030204" pitchFamily="18" charset="0"/>
                          </a:rPr>
                          <m:t>𝑖𝑖</m:t>
                        </m:r>
                      </m:sub>
                    </m:sSub>
                    <m:r>
                      <a:rPr lang="en-US"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𝑖</m:t>
                        </m:r>
                      </m:sub>
                    </m:sSub>
                  </m:oMath>
                </a14:m>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456"/>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28</a:t>
            </a:fld>
            <a:endParaRPr lang="en-US"/>
          </a:p>
        </p:txBody>
      </p:sp>
      <mc:AlternateContent xmlns:mc="http://schemas.openxmlformats.org/markup-compatibility/2006">
        <mc:Choice xmlns:a14="http://schemas.microsoft.com/office/drawing/2010/main" Requires="a14">
          <p:sp>
            <p:nvSpPr>
              <p:cNvPr id="7" name="文本框 6"/>
              <p:cNvSpPr txBox="1"/>
              <p:nvPr/>
            </p:nvSpPr>
            <p:spPr>
              <a:xfrm>
                <a:off x="3174884" y="2411361"/>
                <a:ext cx="4497000" cy="4311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r>
                        <a:rPr lang="en-US" sz="2400" b="0" i="1" smtClean="0">
                          <a:latin typeface="Cambria Math" panose="02040503050406030204" pitchFamily="18" charset="0"/>
                        </a:rPr>
                        <m:t>𝑑𝑖𝑠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𝑡</m:t>
                          </m:r>
                        </m:e>
                        <m:sub>
                          <m:r>
                            <a:rPr lang="en-US" sz="2400" b="0" i="1" smtClean="0">
                              <a:latin typeface="Cambria Math" panose="02040503050406030204" pitchFamily="18" charset="0"/>
                            </a:rPr>
                            <m:t>𝑖𝑗</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𝑑𝑖𝑠</m:t>
                      </m:r>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𝑖𝑗</m:t>
                          </m:r>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b="0" i="1" smtClean="0">
                          <a:latin typeface="Cambria Math" panose="02040503050406030204" pitchFamily="18" charset="0"/>
                        </a:rPr>
                        <m:t>+…+</m:t>
                      </m:r>
                      <m:r>
                        <a:rPr lang="en-US" sz="2400" i="1">
                          <a:latin typeface="Cambria Math" panose="02040503050406030204" pitchFamily="18" charset="0"/>
                        </a:rPr>
                        <m:t>𝑑𝑖𝑠</m:t>
                      </m:r>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𝑖𝑗</m:t>
                          </m:r>
                          <m:r>
                            <a:rPr lang="en-US" sz="2400" i="1">
                              <a:latin typeface="Cambria Math" panose="02040503050406030204" pitchFamily="18" charset="0"/>
                            </a:rPr>
                            <m:t>,</m:t>
                          </m:r>
                          <m:r>
                            <a:rPr lang="en-US" sz="2400" b="0" i="1" smtClean="0">
                              <a:latin typeface="Cambria Math" panose="02040503050406030204" pitchFamily="18" charset="0"/>
                            </a:rPr>
                            <m:t>𝑑</m:t>
                          </m:r>
                        </m:sub>
                        <m:sup>
                          <m:r>
                            <a:rPr lang="en-US" sz="2400" i="1">
                              <a:latin typeface="Cambria Math" panose="02040503050406030204" pitchFamily="18" charset="0"/>
                            </a:rPr>
                            <m:t>2</m:t>
                          </m:r>
                        </m:sup>
                      </m:sSubSup>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3174884" y="2411361"/>
                <a:ext cx="4497000" cy="43114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文本框 7"/>
              <p:cNvSpPr txBox="1"/>
              <p:nvPr/>
            </p:nvSpPr>
            <p:spPr>
              <a:xfrm>
                <a:off x="2794135" y="4396877"/>
                <a:ext cx="6254597" cy="431144"/>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𝑤</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r>
                        <a:rPr lang="en-US" sz="2400" b="0" i="1" smtClean="0">
                          <a:latin typeface="Cambria Math" panose="02040503050406030204" pitchFamily="18" charset="0"/>
                        </a:rPr>
                        <m:t>𝑑𝑖𝑠</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𝑡</m:t>
                          </m:r>
                        </m:e>
                        <m:sub>
                          <m:r>
                            <a:rPr lang="en-US" sz="2400" b="0" i="1" smtClean="0">
                              <a:latin typeface="Cambria Math" panose="02040503050406030204" pitchFamily="18" charset="0"/>
                            </a:rPr>
                            <m:t>𝑖𝑗</m:t>
                          </m:r>
                          <m:r>
                            <a:rPr lang="en-US" sz="2400" b="0" i="1" smtClean="0">
                              <a:latin typeface="Cambria Math" panose="02040503050406030204" pitchFamily="18" charset="0"/>
                            </a:rPr>
                            <m:t>,1</m:t>
                          </m:r>
                        </m:sub>
                        <m:sup>
                          <m:r>
                            <a:rPr lang="en-US" sz="2400" b="0" i="1" smtClean="0">
                              <a:latin typeface="Cambria Math" panose="02040503050406030204" pitchFamily="18" charset="0"/>
                            </a:rPr>
                            <m:t>2</m:t>
                          </m:r>
                        </m:sup>
                      </m:sSub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2</m:t>
                          </m:r>
                        </m:sub>
                      </m:sSub>
                      <m:r>
                        <a:rPr lang="en-US" sz="2400" i="1">
                          <a:latin typeface="Cambria Math" panose="02040503050406030204" pitchFamily="18" charset="0"/>
                        </a:rPr>
                        <m:t>⋅</m:t>
                      </m:r>
                      <m:r>
                        <a:rPr lang="en-US" sz="2400" i="1">
                          <a:latin typeface="Cambria Math" panose="02040503050406030204" pitchFamily="18" charset="0"/>
                        </a:rPr>
                        <m:t>𝑑𝑖𝑠</m:t>
                      </m:r>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𝑖𝑗</m:t>
                          </m:r>
                          <m:r>
                            <a:rPr lang="en-US" sz="2400" i="1">
                              <a:latin typeface="Cambria Math" panose="02040503050406030204" pitchFamily="18" charset="0"/>
                            </a:rPr>
                            <m:t>,2</m:t>
                          </m:r>
                        </m:sub>
                        <m:sup>
                          <m:r>
                            <a:rPr lang="en-US" sz="2400" i="1">
                              <a:latin typeface="Cambria Math" panose="02040503050406030204" pitchFamily="18" charset="0"/>
                            </a:rPr>
                            <m:t>2</m:t>
                          </m:r>
                        </m:sup>
                      </m:sSubSup>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𝑤</m:t>
                          </m:r>
                        </m:e>
                        <m:sub>
                          <m:r>
                            <a:rPr lang="en-US" sz="2400" b="0" i="1" smtClean="0">
                              <a:latin typeface="Cambria Math" panose="02040503050406030204" pitchFamily="18" charset="0"/>
                            </a:rPr>
                            <m:t>𝑑</m:t>
                          </m:r>
                        </m:sub>
                      </m:sSub>
                      <m:r>
                        <a:rPr lang="en-US" sz="2400" i="1">
                          <a:latin typeface="Cambria Math" panose="02040503050406030204" pitchFamily="18" charset="0"/>
                        </a:rPr>
                        <m:t>⋅</m:t>
                      </m:r>
                      <m:r>
                        <a:rPr lang="en-US" sz="2400" i="1">
                          <a:latin typeface="Cambria Math" panose="02040503050406030204" pitchFamily="18" charset="0"/>
                        </a:rPr>
                        <m:t>𝑑𝑖𝑠</m:t>
                      </m:r>
                      <m:sSubSup>
                        <m:sSubSupPr>
                          <m:ctrlPr>
                            <a:rPr lang="en-US" sz="2400" i="1">
                              <a:latin typeface="Cambria Math" panose="02040503050406030204" pitchFamily="18" charset="0"/>
                            </a:rPr>
                          </m:ctrlPr>
                        </m:sSubSupPr>
                        <m:e>
                          <m:r>
                            <a:rPr lang="en-US" sz="2400" i="1">
                              <a:latin typeface="Cambria Math" panose="02040503050406030204" pitchFamily="18" charset="0"/>
                            </a:rPr>
                            <m:t>𝑡</m:t>
                          </m:r>
                        </m:e>
                        <m:sub>
                          <m:r>
                            <a:rPr lang="en-US" sz="2400" i="1">
                              <a:latin typeface="Cambria Math" panose="02040503050406030204" pitchFamily="18" charset="0"/>
                            </a:rPr>
                            <m:t>𝑖𝑗</m:t>
                          </m:r>
                          <m:r>
                            <a:rPr lang="en-US" sz="2400" i="1">
                              <a:latin typeface="Cambria Math" panose="02040503050406030204" pitchFamily="18" charset="0"/>
                            </a:rPr>
                            <m:t>,</m:t>
                          </m:r>
                          <m:r>
                            <a:rPr lang="en-US" sz="2400" b="0" i="1" smtClean="0">
                              <a:latin typeface="Cambria Math" panose="02040503050406030204" pitchFamily="18" charset="0"/>
                            </a:rPr>
                            <m:t>𝑑</m:t>
                          </m:r>
                        </m:sub>
                        <m:sup>
                          <m:r>
                            <a:rPr lang="en-US" sz="2400" i="1">
                              <a:latin typeface="Cambria Math" panose="02040503050406030204" pitchFamily="18" charset="0"/>
                            </a:rPr>
                            <m:t>2</m:t>
                          </m:r>
                        </m:sup>
                      </m:sSubSup>
                    </m:oMath>
                  </m:oMathPara>
                </a14:m>
                <a:endParaRPr lang="en-US" dirty="0"/>
              </a:p>
            </p:txBody>
          </p:sp>
        </mc:Choice>
        <mc:Fallback>
          <p:sp>
            <p:nvSpPr>
              <p:cNvPr id="8" name="文本框 7"/>
              <p:cNvSpPr txBox="1">
                <a:spLocks noRot="1" noChangeAspect="1" noMove="1" noResize="1" noEditPoints="1" noAdjustHandles="1" noChangeArrowheads="1" noChangeShapeType="1" noTextEdit="1"/>
              </p:cNvSpPr>
              <p:nvPr/>
            </p:nvSpPr>
            <p:spPr>
              <a:xfrm>
                <a:off x="2794135" y="4396877"/>
                <a:ext cx="6254597" cy="431144"/>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2607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Mahalanobis</a:t>
            </a:r>
            <a:r>
              <a:rPr lang="en-US" dirty="0" smtClean="0"/>
              <a:t> distance</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14:m>
                  <m:oMath xmlns:m="http://schemas.openxmlformats.org/officeDocument/2006/math">
                    <m:r>
                      <a:rPr lang="en-US" b="1" smtClean="0">
                        <a:latin typeface="Cambria Math" panose="02040503050406030204" pitchFamily="18" charset="0"/>
                      </a:rPr>
                      <m:t>𝐖</m:t>
                    </m:r>
                  </m:oMath>
                </a14:m>
                <a:r>
                  <a:rPr lang="en-US" dirty="0" smtClean="0"/>
                  <a:t> </a:t>
                </a:r>
                <a:r>
                  <a:rPr lang="en-US" dirty="0" smtClean="0">
                    <a:sym typeface="Wingdings" panose="05000000000000000000" pitchFamily="2" charset="2"/>
                  </a:rPr>
                  <a:t></a:t>
                </a:r>
                <a:r>
                  <a:rPr lang="en-US" dirty="0" smtClean="0"/>
                  <a:t> </a:t>
                </a:r>
                <a:r>
                  <a:rPr lang="en-US" b="1" dirty="0" smtClean="0">
                    <a:latin typeface="Times New Roman" panose="02020603050405020304" pitchFamily="18" charset="0"/>
                    <a:cs typeface="Times New Roman" panose="02020603050405020304" pitchFamily="18" charset="0"/>
                  </a:rPr>
                  <a:t>M</a:t>
                </a:r>
              </a:p>
              <a:p>
                <a:pPr lvl="1"/>
                <a:r>
                  <a:rPr lang="en-US" b="1" dirty="0">
                    <a:latin typeface="Times New Roman" panose="02020603050405020304" pitchFamily="18" charset="0"/>
                    <a:cs typeface="Times New Roman" panose="02020603050405020304" pitchFamily="18" charset="0"/>
                  </a:rPr>
                  <a:t>M</a:t>
                </a:r>
                <a:r>
                  <a:rPr lang="en-US" dirty="0" smtClean="0"/>
                  <a:t> is a symmetric semi-positive matrix</a:t>
                </a:r>
              </a:p>
              <a:p>
                <a:r>
                  <a:rPr lang="en-US" dirty="0" smtClean="0"/>
                  <a:t>We can have </a:t>
                </a:r>
                <a:r>
                  <a:rPr lang="en-US" dirty="0" err="1" smtClean="0"/>
                  <a:t>Mahalanobis</a:t>
                </a:r>
                <a:r>
                  <a:rPr lang="en-US" dirty="0" smtClean="0"/>
                  <a:t> distance</a:t>
                </a:r>
              </a:p>
              <a:p>
                <a:pPr algn="ctr"/>
                <a14:m>
                  <m:oMath xmlns:m="http://schemas.openxmlformats.org/officeDocument/2006/math">
                    <m:r>
                      <a:rPr lang="en-US" i="1">
                        <a:latin typeface="Cambria Math" panose="02040503050406030204" pitchFamily="18" charset="0"/>
                      </a:rPr>
                      <m:t>𝑑𝑖𝑠</m:t>
                    </m:r>
                    <m:sSubSup>
                      <m:sSubSupPr>
                        <m:ctrlPr>
                          <a:rPr lang="en-US" i="1">
                            <a:latin typeface="Cambria Math" panose="02040503050406030204" pitchFamily="18" charset="0"/>
                          </a:rPr>
                        </m:ctrlPr>
                      </m:sSubSupPr>
                      <m:e>
                        <m:r>
                          <a:rPr lang="en-US" i="1">
                            <a:latin typeface="Cambria Math" panose="02040503050406030204" pitchFamily="18" charset="0"/>
                          </a:rPr>
                          <m:t>𝑡</m:t>
                        </m:r>
                      </m:e>
                      <m:sub>
                        <m:r>
                          <a:rPr lang="en-US" b="0" i="1" smtClean="0">
                            <a:latin typeface="Cambria Math" panose="02040503050406030204" pitchFamily="18" charset="0"/>
                          </a:rPr>
                          <m:t>𝑚𝑎h</m:t>
                        </m:r>
                      </m:sub>
                      <m:sup>
                        <m:r>
                          <a:rPr lang="en-US" i="1">
                            <a:latin typeface="Cambria Math" panose="02040503050406030204" pitchFamily="18" charset="0"/>
                          </a:rPr>
                          <m:t>2</m:t>
                        </m:r>
                      </m:sup>
                    </m:sSubSup>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e>
                      <m:sup>
                        <m:r>
                          <a:rPr lang="en-US" i="1">
                            <a:latin typeface="Cambria Math" panose="02040503050406030204" pitchFamily="18" charset="0"/>
                          </a:rPr>
                          <m:t>𝑇</m:t>
                        </m:r>
                      </m:sup>
                    </m:sSup>
                    <m:r>
                      <a:rPr lang="en-US" b="1" i="0" smtClean="0">
                        <a:latin typeface="Cambria Math" panose="02040503050406030204" pitchFamily="18" charset="0"/>
                      </a:rPr>
                      <m:t>𝐌</m:t>
                    </m:r>
                    <m:d>
                      <m:dPr>
                        <m:ctrlPr>
                          <a:rPr lang="en-US" b="1" i="1" smtClean="0">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r>
                      <a:rPr lang="en-US" b="0" i="1" smtClean="0">
                        <a:latin typeface="Cambria Math" panose="02040503050406030204" pitchFamily="18" charset="0"/>
                      </a:rPr>
                      <m:t>=</m:t>
                    </m:r>
                    <m:sSubSup>
                      <m:sSubSupPr>
                        <m:ctrlPr>
                          <a:rPr lang="en-US" i="1">
                            <a:latin typeface="Cambria Math" panose="02040503050406030204" pitchFamily="18" charset="0"/>
                          </a:rPr>
                        </m:ctrlPr>
                      </m:sSubSupPr>
                      <m:e>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1" i="1">
                                    <a:latin typeface="Cambria Math" panose="02040503050406030204" pitchFamily="18" charset="0"/>
                                  </a:rPr>
                                  <m:t>𝒙</m:t>
                                </m:r>
                              </m:e>
                              <m:sub>
                                <m:r>
                                  <a:rPr lang="en-US" i="1">
                                    <a:latin typeface="Cambria Math" panose="02040503050406030204" pitchFamily="18" charset="0"/>
                                  </a:rPr>
                                  <m:t>𝑗</m:t>
                                </m:r>
                              </m:sub>
                            </m:sSub>
                          </m:e>
                        </m:d>
                      </m:e>
                      <m:sub>
                        <m:r>
                          <a:rPr lang="en-US" b="1">
                            <a:latin typeface="Cambria Math" panose="02040503050406030204" pitchFamily="18" charset="0"/>
                          </a:rPr>
                          <m:t>𝐌</m:t>
                        </m:r>
                      </m:sub>
                      <m:sup>
                        <m:r>
                          <a:rPr lang="en-US" i="1">
                            <a:latin typeface="Cambria Math" panose="02040503050406030204" pitchFamily="18" charset="0"/>
                          </a:rPr>
                          <m:t>2</m:t>
                        </m:r>
                      </m:sup>
                    </m:sSubSup>
                  </m:oMath>
                </a14:m>
                <a:endParaRPr lang="en-US" dirty="0"/>
              </a:p>
              <a:p>
                <a:r>
                  <a:rPr lang="en-US" b="1" dirty="0">
                    <a:latin typeface="Times New Roman" panose="02020603050405020304" pitchFamily="18" charset="0"/>
                    <a:cs typeface="Times New Roman" panose="02020603050405020304" pitchFamily="18" charset="0"/>
                  </a:rPr>
                  <a:t>M</a:t>
                </a:r>
                <a:r>
                  <a:rPr lang="en-US" dirty="0" smtClean="0"/>
                  <a:t> is called a </a:t>
                </a:r>
                <a:r>
                  <a:rPr lang="en-US" b="1" dirty="0" smtClean="0">
                    <a:solidFill>
                      <a:srgbClr val="FF0000"/>
                    </a:solidFill>
                  </a:rPr>
                  <a:t>metric</a:t>
                </a:r>
              </a:p>
              <a:p>
                <a:r>
                  <a:rPr lang="en-US" dirty="0" smtClean="0"/>
                  <a:t>The </a:t>
                </a:r>
                <a:r>
                  <a:rPr lang="en-US" dirty="0" err="1"/>
                  <a:t>Mahalanobis</a:t>
                </a:r>
                <a:r>
                  <a:rPr lang="en-US" dirty="0"/>
                  <a:t> distance is a measure of the distance between a point </a:t>
                </a:r>
                <a:r>
                  <a:rPr lang="en-US" b="1" dirty="0">
                    <a:latin typeface="Times New Roman" panose="02020603050405020304" pitchFamily="18" charset="0"/>
                    <a:cs typeface="Times New Roman" panose="02020603050405020304" pitchFamily="18" charset="0"/>
                  </a:rPr>
                  <a:t>P</a:t>
                </a:r>
                <a:r>
                  <a:rPr lang="en-US" dirty="0"/>
                  <a:t> and a distribution </a:t>
                </a:r>
                <a14:m>
                  <m:oMath xmlns:m="http://schemas.openxmlformats.org/officeDocument/2006/math">
                    <m:r>
                      <a:rPr lang="en-US" i="1" smtClean="0">
                        <a:latin typeface="Cambria Math" panose="02040503050406030204" pitchFamily="18" charset="0"/>
                        <a:ea typeface="Cambria Math" panose="02040503050406030204" pitchFamily="18" charset="0"/>
                      </a:rPr>
                      <m:t>𝔇</m:t>
                    </m:r>
                  </m:oMath>
                </a14:m>
                <a:endParaRPr lang="en-US" dirty="0" smtClean="0"/>
              </a:p>
              <a:p>
                <a:r>
                  <a:rPr lang="en-US" dirty="0" smtClean="0"/>
                  <a:t>We hope to learn a metric </a:t>
                </a:r>
                <a:r>
                  <a:rPr lang="en-US" b="1" dirty="0">
                    <a:latin typeface="Times New Roman" panose="02020603050405020304" pitchFamily="18" charset="0"/>
                    <a:cs typeface="Times New Roman" panose="02020603050405020304" pitchFamily="18" charset="0"/>
                  </a:rPr>
                  <a:t>M</a:t>
                </a:r>
                <a:r>
                  <a:rPr lang="en-US" dirty="0" smtClean="0"/>
                  <a:t> which corresponds to certain data distribution</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2280" t="-1792" r="-2964"/>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29</a:t>
            </a:fld>
            <a:endParaRPr lang="en-US"/>
          </a:p>
        </p:txBody>
      </p:sp>
    </p:spTree>
    <p:extLst>
      <p:ext uri="{BB962C8B-B14F-4D97-AF65-F5344CB8AC3E}">
        <p14:creationId xmlns:p14="http://schemas.microsoft.com/office/powerpoint/2010/main" val="1078934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Dimensionality </a:t>
            </a:r>
            <a:r>
              <a:rPr lang="en-US" dirty="0" smtClean="0"/>
              <a:t>reduction</a:t>
            </a:r>
            <a:endParaRPr lang="en-US" dirty="0"/>
          </a:p>
        </p:txBody>
      </p:sp>
      <p:sp>
        <p:nvSpPr>
          <p:cNvPr id="3" name="内容占位符 2"/>
          <p:cNvSpPr>
            <a:spLocks noGrp="1"/>
          </p:cNvSpPr>
          <p:nvPr>
            <p:ph idx="1"/>
          </p:nvPr>
        </p:nvSpPr>
        <p:spPr/>
        <p:txBody>
          <a:bodyPr/>
          <a:lstStyle/>
          <a:p>
            <a:r>
              <a:rPr lang="en-US" dirty="0"/>
              <a:t>Issues</a:t>
            </a:r>
          </a:p>
          <a:p>
            <a:pPr lvl="1"/>
            <a:r>
              <a:rPr lang="en-US" dirty="0" smtClean="0"/>
              <a:t>Measure </a:t>
            </a:r>
            <a:r>
              <a:rPr lang="en-US" dirty="0"/>
              <a:t>redundant signals</a:t>
            </a:r>
          </a:p>
          <a:p>
            <a:pPr lvl="1"/>
            <a:r>
              <a:rPr lang="en-US" dirty="0" smtClean="0"/>
              <a:t>Represent </a:t>
            </a:r>
            <a:r>
              <a:rPr lang="en-US" dirty="0"/>
              <a:t>data via the method by which it was gathered</a:t>
            </a:r>
          </a:p>
          <a:p>
            <a:r>
              <a:rPr lang="en-US" dirty="0"/>
              <a:t>Goal: Find a </a:t>
            </a:r>
            <a:r>
              <a:rPr lang="en-US" dirty="0" smtClean="0"/>
              <a:t>‘better</a:t>
            </a:r>
            <a:r>
              <a:rPr lang="en-US" dirty="0"/>
              <a:t>’ representation for data</a:t>
            </a:r>
          </a:p>
          <a:p>
            <a:pPr lvl="1"/>
            <a:r>
              <a:rPr lang="en-US" dirty="0" smtClean="0"/>
              <a:t>To </a:t>
            </a:r>
            <a:r>
              <a:rPr lang="en-US" dirty="0"/>
              <a:t>visualize and discover hidden patterns</a:t>
            </a:r>
          </a:p>
          <a:p>
            <a:pPr lvl="1"/>
            <a:r>
              <a:rPr lang="en-US" dirty="0" smtClean="0"/>
              <a:t>Preprocessing </a:t>
            </a:r>
            <a:r>
              <a:rPr lang="en-US" dirty="0"/>
              <a:t>for supervised task</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a:t>
            </a:fld>
            <a:endParaRPr lang="en-US"/>
          </a:p>
        </p:txBody>
      </p:sp>
      <p:sp>
        <p:nvSpPr>
          <p:cNvPr id="8" name="矩形 7"/>
          <p:cNvSpPr/>
          <p:nvPr/>
        </p:nvSpPr>
        <p:spPr>
          <a:xfrm>
            <a:off x="2795741" y="3819522"/>
            <a:ext cx="3604769" cy="461665"/>
          </a:xfrm>
          <a:prstGeom prst="rect">
            <a:avLst/>
          </a:prstGeom>
        </p:spPr>
        <p:txBody>
          <a:bodyPr wrap="none">
            <a:spAutoFit/>
          </a:bodyPr>
          <a:lstStyle/>
          <a:p>
            <a:r>
              <a:rPr lang="en-US" sz="2400" dirty="0" smtClean="0">
                <a:solidFill>
                  <a:srgbClr val="FF0000"/>
                </a:solidFill>
              </a:rPr>
              <a:t>How do we define ‘better’?</a:t>
            </a:r>
            <a:endParaRPr lang="en-US" sz="2400" dirty="0">
              <a:solidFill>
                <a:srgbClr val="FF0000"/>
              </a:solidFill>
            </a:endParaRPr>
          </a:p>
        </p:txBody>
      </p:sp>
    </p:spTree>
    <p:extLst>
      <p:ext uri="{BB962C8B-B14F-4D97-AF65-F5344CB8AC3E}">
        <p14:creationId xmlns:p14="http://schemas.microsoft.com/office/powerpoint/2010/main" val="3679318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Learn a metric using </a:t>
            </a:r>
            <a:r>
              <a:rPr lang="en-US" dirty="0"/>
              <a:t>priori </a:t>
            </a:r>
            <a:r>
              <a:rPr lang="en-US" dirty="0" smtClean="0"/>
              <a:t>knowledge</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If some priori knowledge has been given</a:t>
                </a:r>
              </a:p>
              <a:p>
                <a:pPr lvl="1"/>
                <a:r>
                  <a:rPr lang="en-US" dirty="0" smtClean="0"/>
                  <a:t>Must-link set </a:t>
                </a:r>
                <a14:m>
                  <m:oMath xmlns:m="http://schemas.openxmlformats.org/officeDocument/2006/math">
                    <m:r>
                      <a:rPr lang="en-US" b="0" i="1" smtClean="0">
                        <a:latin typeface="Cambria Math" panose="02040503050406030204" pitchFamily="18" charset="0"/>
                        <a:ea typeface="Cambria Math" panose="02040503050406030204" pitchFamily="18" charset="0"/>
                      </a:rPr>
                      <m:t>ℳ</m:t>
                    </m:r>
                  </m:oMath>
                </a14:m>
                <a:r>
                  <a:rPr lang="en-US" dirty="0" smtClean="0"/>
                  <a:t>: if </a:t>
                </a:r>
                <a14:m>
                  <m:oMath xmlns:m="http://schemas.openxmlformats.org/officeDocument/2006/math">
                    <m:d>
                      <m:dPr>
                        <m:ctrlPr>
                          <a:rPr lang="en-US" b="0" i="0"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ℳ</m:t>
                    </m:r>
                  </m:oMath>
                </a14:m>
                <a:r>
                  <a:rPr lang="en-US" dirty="0" smtClean="0"/>
                  <a:t>, it means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smtClean="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smtClean="0"/>
                  <a:t> are similar</a:t>
                </a:r>
              </a:p>
              <a:p>
                <a:pPr lvl="1"/>
                <a:r>
                  <a:rPr lang="en-US" dirty="0" smtClean="0"/>
                  <a:t>Cannot-link set </a:t>
                </a:r>
                <a14:m>
                  <m:oMath xmlns:m="http://schemas.openxmlformats.org/officeDocument/2006/math">
                    <m:r>
                      <a:rPr lang="en-US" b="0" i="1" smtClean="0">
                        <a:latin typeface="Cambria Math" panose="02040503050406030204" pitchFamily="18" charset="0"/>
                        <a:ea typeface="Cambria Math" panose="02040503050406030204" pitchFamily="18" charset="0"/>
                      </a:rPr>
                      <m:t>𝐶</m:t>
                    </m:r>
                  </m:oMath>
                </a14:m>
                <a:r>
                  <a:rPr lang="en-US" dirty="0" smtClean="0"/>
                  <a:t>: </a:t>
                </a:r>
                <a:r>
                  <a:rPr lang="en-US" dirty="0"/>
                  <a:t>if </a:t>
                </a:r>
                <a14:m>
                  <m:oMath xmlns:m="http://schemas.openxmlformats.org/officeDocument/2006/math">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e>
                    </m:d>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𝐶</m:t>
                    </m:r>
                  </m:oMath>
                </a14:m>
                <a:r>
                  <a:rPr lang="en-US" dirty="0"/>
                  <a:t>, it means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oMath>
                </a14:m>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are </a:t>
                </a:r>
                <a:r>
                  <a:rPr lang="en-US" dirty="0" smtClean="0"/>
                  <a:t>dissimilar</a:t>
                </a:r>
              </a:p>
              <a:p>
                <a:r>
                  <a:rPr lang="en-US" dirty="0" smtClean="0"/>
                  <a:t>We can find a metric </a:t>
                </a:r>
                <a:r>
                  <a:rPr lang="en-US" b="1" dirty="0" smtClean="0">
                    <a:latin typeface="Times New Roman" panose="02020603050405020304" pitchFamily="18" charset="0"/>
                    <a:cs typeface="Times New Roman" panose="02020603050405020304" pitchFamily="18" charset="0"/>
                  </a:rPr>
                  <a:t>M</a:t>
                </a:r>
                <a:r>
                  <a:rPr lang="en-US" dirty="0" smtClean="0"/>
                  <a:t> by solving the following optimization problem</a:t>
                </a:r>
              </a:p>
              <a:p>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30</a:t>
            </a:fld>
            <a:endParaRPr lang="en-US"/>
          </a:p>
        </p:txBody>
      </p:sp>
      <p:grpSp>
        <p:nvGrpSpPr>
          <p:cNvPr id="10" name="组合 9"/>
          <p:cNvGrpSpPr/>
          <p:nvPr/>
        </p:nvGrpSpPr>
        <p:grpSpPr>
          <a:xfrm>
            <a:off x="2433484" y="3209776"/>
            <a:ext cx="3760517" cy="2753979"/>
            <a:chOff x="2433484" y="3209776"/>
            <a:chExt cx="3760517" cy="2753979"/>
          </a:xfrm>
        </p:grpSpPr>
        <mc:AlternateContent xmlns:mc="http://schemas.openxmlformats.org/markup-compatibility/2006">
          <mc:Choice xmlns:a14="http://schemas.microsoft.com/office/drawing/2010/main" Requires="a14">
            <p:sp>
              <p:nvSpPr>
                <p:cNvPr id="7" name="文本框 6"/>
                <p:cNvSpPr txBox="1"/>
                <p:nvPr/>
              </p:nvSpPr>
              <p:spPr>
                <a:xfrm>
                  <a:off x="2433484" y="3209776"/>
                  <a:ext cx="3173626" cy="1014893"/>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unc>
                          <m:funcPr>
                            <m:ctrlPr>
                              <a:rPr lang="en-US" sz="2400" b="0" i="1" smtClean="0">
                                <a:latin typeface="Cambria Math" panose="02040503050406030204" pitchFamily="18" charset="0"/>
                              </a:rPr>
                            </m:ctrlPr>
                          </m:funcPr>
                          <m:fName>
                            <m:limLow>
                              <m:limLowPr>
                                <m:ctrlPr>
                                  <a:rPr lang="en-US" sz="2400" b="0" i="1" smtClean="0">
                                    <a:latin typeface="Cambria Math" panose="02040503050406030204" pitchFamily="18" charset="0"/>
                                  </a:rPr>
                                </m:ctrlPr>
                              </m:limLowPr>
                              <m:e>
                                <m:r>
                                  <m:rPr>
                                    <m:sty m:val="p"/>
                                  </m:rPr>
                                  <a:rPr lang="en-US" sz="2400" b="0" i="0" smtClean="0">
                                    <a:latin typeface="Cambria Math" panose="02040503050406030204" pitchFamily="18" charset="0"/>
                                  </a:rPr>
                                  <m:t>min</m:t>
                                </m:r>
                              </m:e>
                              <m:lim>
                                <m:r>
                                  <a:rPr lang="en-US" sz="2400" b="1" i="0" smtClean="0">
                                    <a:latin typeface="Cambria Math" panose="02040503050406030204" pitchFamily="18" charset="0"/>
                                  </a:rPr>
                                  <m:t>𝐌</m:t>
                                </m:r>
                              </m:lim>
                            </m:limLow>
                          </m:fName>
                          <m:e>
                            <m:nary>
                              <m:naryPr>
                                <m:chr m:val="∑"/>
                                <m:supHide m:val="on"/>
                                <m:ctrlPr>
                                  <a:rPr lang="en-US" sz="2400" b="0" i="1" smtClean="0">
                                    <a:latin typeface="Cambria Math" panose="02040503050406030204" pitchFamily="18" charset="0"/>
                                  </a:rPr>
                                </m:ctrlPr>
                              </m:naryPr>
                              <m: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𝑗</m:t>
                                        </m:r>
                                      </m:sub>
                                    </m:sSub>
                                  </m:e>
                                </m:d>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ℳ</m:t>
                                </m:r>
                              </m:sub>
                              <m:sup/>
                              <m:e>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e>
                                    </m:d>
                                  </m:e>
                                  <m:sub>
                                    <m:r>
                                      <a:rPr lang="en-US" sz="2400" b="1">
                                        <a:latin typeface="Cambria Math" panose="02040503050406030204" pitchFamily="18" charset="0"/>
                                      </a:rPr>
                                      <m:t>𝐌</m:t>
                                    </m:r>
                                  </m:sub>
                                  <m:sup>
                                    <m:r>
                                      <a:rPr lang="en-US" sz="2400" i="1">
                                        <a:latin typeface="Cambria Math" panose="02040503050406030204" pitchFamily="18" charset="0"/>
                                      </a:rPr>
                                      <m:t>2</m:t>
                                    </m:r>
                                  </m:sup>
                                </m:sSubSup>
                              </m:e>
                            </m:nary>
                          </m:e>
                        </m:func>
                      </m:oMath>
                    </m:oMathPara>
                  </a14:m>
                  <a:endParaRPr lang="en-US" dirty="0"/>
                </a:p>
              </p:txBody>
            </p:sp>
          </mc:Choice>
          <mc:Fallback>
            <p:sp>
              <p:nvSpPr>
                <p:cNvPr id="7" name="文本框 6"/>
                <p:cNvSpPr txBox="1">
                  <a:spLocks noRot="1" noChangeAspect="1" noMove="1" noResize="1" noEditPoints="1" noAdjustHandles="1" noChangeArrowheads="1" noChangeShapeType="1" noTextEdit="1"/>
                </p:cNvSpPr>
                <p:nvPr/>
              </p:nvSpPr>
              <p:spPr>
                <a:xfrm>
                  <a:off x="2433484" y="3209776"/>
                  <a:ext cx="3173626" cy="101489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矩形 8"/>
                <p:cNvSpPr/>
                <p:nvPr/>
              </p:nvSpPr>
              <p:spPr>
                <a:xfrm>
                  <a:off x="2433484" y="4302531"/>
                  <a:ext cx="3760517" cy="1661224"/>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n-US" sz="2400" b="0" i="1" smtClean="0">
                            <a:latin typeface="Cambria Math" panose="02040503050406030204" pitchFamily="18" charset="0"/>
                          </a:rPr>
                          <m:t>𝑠</m:t>
                        </m:r>
                        <m:r>
                          <a:rPr lang="en-US" sz="2400" b="0" i="1" smtClean="0">
                            <a:latin typeface="Cambria Math" panose="02040503050406030204" pitchFamily="18" charset="0"/>
                          </a:rPr>
                          <m:t>.</m:t>
                        </m:r>
                        <m:r>
                          <a:rPr lang="en-US" sz="2400" b="0" i="1" smtClean="0">
                            <a:latin typeface="Cambria Math" panose="02040503050406030204" pitchFamily="18" charset="0"/>
                          </a:rPr>
                          <m:t>𝑡</m:t>
                        </m:r>
                        <m:r>
                          <a:rPr lang="en-US" sz="2400" b="0" i="1" smtClean="0">
                            <a:latin typeface="Cambria Math" panose="02040503050406030204" pitchFamily="18" charset="0"/>
                          </a:rPr>
                          <m:t>. </m:t>
                        </m:r>
                        <m:nary>
                          <m:naryPr>
                            <m:chr m:val="∑"/>
                            <m:supHide m:val="on"/>
                            <m:ctrlPr>
                              <a:rPr lang="en-US" sz="2400" i="1">
                                <a:latin typeface="Cambria Math" panose="02040503050406030204" pitchFamily="18" charset="0"/>
                              </a:rPr>
                            </m:ctrlPr>
                          </m:naryPr>
                          <m: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𝑥</m:t>
                                    </m:r>
                                  </m:e>
                                  <m:sub>
                                    <m:r>
                                      <a:rPr lang="en-US" sz="2400" i="1">
                                        <a:latin typeface="Cambria Math" panose="02040503050406030204" pitchFamily="18" charset="0"/>
                                      </a:rPr>
                                      <m:t>𝑗</m:t>
                                    </m:r>
                                  </m:sub>
                                </m:sSub>
                              </m:e>
                            </m:d>
                            <m:r>
                              <a:rPr lang="en-US" sz="2400" i="1">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𝐶</m:t>
                            </m:r>
                          </m:sub>
                          <m:sup/>
                          <m:e>
                            <m:sSubSup>
                              <m:sSubSupPr>
                                <m:ctrlPr>
                                  <a:rPr lang="en-US" sz="2400" i="1">
                                    <a:latin typeface="Cambria Math" panose="02040503050406030204" pitchFamily="18" charset="0"/>
                                  </a:rPr>
                                </m:ctrlPr>
                              </m:sSubSupPr>
                              <m:e>
                                <m:d>
                                  <m:dPr>
                                    <m:begChr m:val="‖"/>
                                    <m:end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1" i="1">
                                            <a:latin typeface="Cambria Math" panose="02040503050406030204" pitchFamily="18" charset="0"/>
                                          </a:rPr>
                                          <m:t>𝒙</m:t>
                                        </m:r>
                                      </m:e>
                                      <m:sub>
                                        <m:r>
                                          <a:rPr lang="en-US" sz="2400" i="1">
                                            <a:latin typeface="Cambria Math" panose="02040503050406030204" pitchFamily="18" charset="0"/>
                                          </a:rPr>
                                          <m:t>𝑗</m:t>
                                        </m:r>
                                      </m:sub>
                                    </m:sSub>
                                  </m:e>
                                </m:d>
                              </m:e>
                              <m:sub>
                                <m:r>
                                  <a:rPr lang="en-US" sz="2400" b="1">
                                    <a:latin typeface="Cambria Math" panose="02040503050406030204" pitchFamily="18" charset="0"/>
                                  </a:rPr>
                                  <m:t>𝐌</m:t>
                                </m:r>
                              </m:sub>
                              <m:sup>
                                <m:r>
                                  <a:rPr lang="en-US" sz="2400" i="1">
                                    <a:latin typeface="Cambria Math" panose="02040503050406030204" pitchFamily="18" charset="0"/>
                                  </a:rPr>
                                  <m:t>2</m:t>
                                </m:r>
                              </m:sup>
                            </m:sSubSup>
                            <m:r>
                              <a:rPr lang="en-US" sz="2400" b="0" i="1" smtClean="0">
                                <a:latin typeface="Cambria Math" panose="02040503050406030204" pitchFamily="18" charset="0"/>
                              </a:rPr>
                              <m:t>≥1</m:t>
                            </m:r>
                          </m:e>
                        </m:nary>
                      </m:oMath>
                    </m:oMathPara>
                  </a14:m>
                  <a:endParaRPr lang="en-US" sz="2400" dirty="0" smtClean="0"/>
                </a:p>
                <a:p>
                  <a:pPr/>
                  <a:r>
                    <a:rPr lang="en-US" sz="1100" dirty="0" smtClean="0"/>
                    <a:t>        </a:t>
                  </a:r>
                </a:p>
                <a:p>
                  <a:pPr/>
                  <a:r>
                    <a:rPr lang="en-US" sz="2400" dirty="0"/>
                    <a:t> </a:t>
                  </a:r>
                  <a:r>
                    <a:rPr lang="en-US" sz="2400" dirty="0" smtClean="0"/>
                    <a:t>         </a:t>
                  </a:r>
                  <a14:m>
                    <m:oMath xmlns:m="http://schemas.openxmlformats.org/officeDocument/2006/math">
                      <m:r>
                        <a:rPr lang="en-US" sz="2400" b="1" i="0" smtClean="0">
                          <a:latin typeface="Cambria Math" panose="02040503050406030204" pitchFamily="18" charset="0"/>
                          <a:ea typeface="Cambria Math" panose="02040503050406030204" pitchFamily="18" charset="0"/>
                        </a:rPr>
                        <m:t>𝐌</m:t>
                      </m:r>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m:t>
                      </m:r>
                    </m:oMath>
                  </a14:m>
                  <a:endParaRPr lang="en-US" sz="2400" dirty="0"/>
                </a:p>
              </p:txBody>
            </p:sp>
          </mc:Choice>
          <mc:Fallback>
            <p:sp>
              <p:nvSpPr>
                <p:cNvPr id="9" name="矩形 8"/>
                <p:cNvSpPr>
                  <a:spLocks noRot="1" noChangeAspect="1" noMove="1" noResize="1" noEditPoints="1" noAdjustHandles="1" noChangeArrowheads="1" noChangeShapeType="1" noTextEdit="1"/>
                </p:cNvSpPr>
                <p:nvPr/>
              </p:nvSpPr>
              <p:spPr>
                <a:xfrm>
                  <a:off x="2433484" y="4302531"/>
                  <a:ext cx="3760517" cy="1661224"/>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4029032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Dimension reduction using a learned metric</a:t>
            </a:r>
            <a:endParaRPr 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dirty="0" smtClean="0"/>
                  <a:t>If the learned metric </a:t>
                </a:r>
                <a14:m>
                  <m:oMath xmlns:m="http://schemas.openxmlformats.org/officeDocument/2006/math">
                    <m:r>
                      <a:rPr lang="en-US" b="1">
                        <a:latin typeface="Cambria Math" panose="02040503050406030204" pitchFamily="18" charset="0"/>
                        <a:ea typeface="Cambria Math" panose="02040503050406030204" pitchFamily="18" charset="0"/>
                      </a:rPr>
                      <m:t>𝐌</m:t>
                    </m:r>
                  </m:oMath>
                </a14:m>
                <a:r>
                  <a:rPr lang="en-US" dirty="0" smtClean="0"/>
                  <a:t> is a low-rank matrix, we can find a set of orthogonal basis of </a:t>
                </a:r>
                <a14:m>
                  <m:oMath xmlns:m="http://schemas.openxmlformats.org/officeDocument/2006/math">
                    <m:r>
                      <a:rPr lang="en-US" b="1">
                        <a:latin typeface="Cambria Math" panose="02040503050406030204" pitchFamily="18" charset="0"/>
                        <a:ea typeface="Cambria Math" panose="02040503050406030204" pitchFamily="18" charset="0"/>
                      </a:rPr>
                      <m:t>𝐌</m:t>
                    </m:r>
                  </m:oMath>
                </a14:m>
                <a:r>
                  <a:rPr lang="en-US" dirty="0" smtClean="0"/>
                  <a:t> by performing eigenvalue decomposition</a:t>
                </a:r>
              </a:p>
              <a:p>
                <a:r>
                  <a:rPr lang="en-US" dirty="0" smtClean="0"/>
                  <a:t>A matrix </a:t>
                </a:r>
                <a14:m>
                  <m:oMath xmlns:m="http://schemas.openxmlformats.org/officeDocument/2006/math">
                    <m:r>
                      <a:rPr lang="en-US" b="1" i="0" smtClean="0">
                        <a:latin typeface="Cambria Math" panose="02040503050406030204" pitchFamily="18" charset="0"/>
                      </a:rPr>
                      <m:t>𝐏</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𝑟𝑎𝑛𝑘</m:t>
                        </m:r>
                        <m:r>
                          <a:rPr lang="en-US" b="0" i="1" smtClean="0">
                            <a:latin typeface="Cambria Math" panose="02040503050406030204" pitchFamily="18" charset="0"/>
                            <a:ea typeface="Cambria Math" panose="02040503050406030204" pitchFamily="18" charset="0"/>
                          </a:rPr>
                          <m:t>(</m:t>
                        </m:r>
                        <m:r>
                          <a:rPr lang="en-US" b="1" i="0" smtClean="0">
                            <a:latin typeface="Cambria Math" panose="02040503050406030204" pitchFamily="18" charset="0"/>
                            <a:ea typeface="Cambria Math" panose="02040503050406030204" pitchFamily="18" charset="0"/>
                          </a:rPr>
                          <m:t>𝐌</m:t>
                        </m:r>
                        <m:r>
                          <a:rPr lang="en-US" b="0" i="1" smtClean="0">
                            <a:latin typeface="Cambria Math" panose="02040503050406030204" pitchFamily="18" charset="0"/>
                            <a:ea typeface="Cambria Math" panose="02040503050406030204" pitchFamily="18" charset="0"/>
                          </a:rPr>
                          <m:t>)</m:t>
                        </m:r>
                      </m:sup>
                    </m:sSup>
                  </m:oMath>
                </a14:m>
                <a:r>
                  <a:rPr lang="en-US" dirty="0" smtClean="0"/>
                  <a:t> can be used to reduce dimensions of sample space</a:t>
                </a:r>
                <a:endParaRPr 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a:blip r:embed="rId2"/>
                <a:stretch>
                  <a:fillRect l="-1140" t="-1568" r="-2812"/>
                </a:stretch>
              </a:blipFill>
            </p:spPr>
            <p:txBody>
              <a:bodyPr/>
              <a:lstStyle/>
              <a:p>
                <a:r>
                  <a:rPr lang="en-US">
                    <a:noFill/>
                  </a:rPr>
                  <a:t> </a:t>
                </a:r>
              </a:p>
            </p:txBody>
          </p:sp>
        </mc:Fallback>
      </mc:AlternateContent>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31</a:t>
            </a:fld>
            <a:endParaRPr lang="en-US"/>
          </a:p>
        </p:txBody>
      </p:sp>
    </p:spTree>
    <p:extLst>
      <p:ext uri="{BB962C8B-B14F-4D97-AF65-F5344CB8AC3E}">
        <p14:creationId xmlns:p14="http://schemas.microsoft.com/office/powerpoint/2010/main" val="3775347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Shoe </a:t>
            </a:r>
            <a:r>
              <a:rPr lang="en-US" dirty="0" smtClean="0"/>
              <a:t>size</a:t>
            </a:r>
            <a:endParaRPr lang="en-US" dirty="0"/>
          </a:p>
        </p:txBody>
      </p:sp>
      <p:sp>
        <p:nvSpPr>
          <p:cNvPr id="3" name="内容占位符 2"/>
          <p:cNvSpPr>
            <a:spLocks noGrp="1"/>
          </p:cNvSpPr>
          <p:nvPr>
            <p:ph idx="1"/>
          </p:nvPr>
        </p:nvSpPr>
        <p:spPr/>
        <p:txBody>
          <a:bodyPr/>
          <a:lstStyle/>
          <a:p>
            <a:r>
              <a:rPr lang="en-US" dirty="0"/>
              <a:t>We take noisy measurements </a:t>
            </a:r>
            <a:r>
              <a:rPr lang="en-US" dirty="0" smtClean="0"/>
              <a:t>on European </a:t>
            </a:r>
            <a:r>
              <a:rPr lang="en-US" dirty="0"/>
              <a:t>and American scale</a:t>
            </a:r>
          </a:p>
          <a:p>
            <a:r>
              <a:rPr lang="en-US" dirty="0" smtClean="0"/>
              <a:t>How </a:t>
            </a:r>
            <a:r>
              <a:rPr lang="en-US" dirty="0"/>
              <a:t>can we do ‘better’, i.e., find </a:t>
            </a:r>
            <a:r>
              <a:rPr lang="en-US" dirty="0" smtClean="0"/>
              <a:t>a simpler</a:t>
            </a:r>
            <a:r>
              <a:rPr lang="en-US" dirty="0"/>
              <a:t>, compact representation? </a:t>
            </a:r>
            <a:endParaRPr lang="en-US" dirty="0" smtClean="0"/>
          </a:p>
          <a:p>
            <a:pPr lvl="1"/>
            <a:r>
              <a:rPr lang="en-US" dirty="0"/>
              <a:t>Pick a direction and project onto this direction</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4</a:t>
            </a:fld>
            <a:endParaRPr lang="en-US"/>
          </a:p>
        </p:txBody>
      </p:sp>
      <p:grpSp>
        <p:nvGrpSpPr>
          <p:cNvPr id="27" name="组合 26"/>
          <p:cNvGrpSpPr/>
          <p:nvPr/>
        </p:nvGrpSpPr>
        <p:grpSpPr>
          <a:xfrm>
            <a:off x="5763353" y="2761635"/>
            <a:ext cx="2832370" cy="2579200"/>
            <a:chOff x="5414027" y="1961535"/>
            <a:chExt cx="2832370" cy="2579200"/>
          </a:xfrm>
        </p:grpSpPr>
        <p:cxnSp>
          <p:nvCxnSpPr>
            <p:cNvPr id="8" name="直接连接符 7"/>
            <p:cNvCxnSpPr/>
            <p:nvPr/>
          </p:nvCxnSpPr>
          <p:spPr>
            <a:xfrm>
              <a:off x="5869858" y="1961535"/>
              <a:ext cx="0" cy="21827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57158" y="4144297"/>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081391" y="4140625"/>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American Size</a:t>
              </a:r>
              <a:endParaRPr lang="en-US" sz="2000" b="1" dirty="0">
                <a:solidFill>
                  <a:schemeClr val="tx1">
                    <a:lumMod val="85000"/>
                    <a:lumOff val="15000"/>
                  </a:schemeClr>
                </a:solidFill>
              </a:endParaRPr>
            </a:p>
          </p:txBody>
        </p:sp>
        <p:sp>
          <p:nvSpPr>
            <p:cNvPr id="14" name="文本框 13"/>
            <p:cNvSpPr txBox="1"/>
            <p:nvPr/>
          </p:nvSpPr>
          <p:spPr>
            <a:xfrm rot="16200000">
              <a:off x="4633314" y="2959802"/>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European Size</a:t>
              </a:r>
              <a:endParaRPr lang="en-US" sz="2000" b="1" dirty="0">
                <a:solidFill>
                  <a:schemeClr val="tx1">
                    <a:lumMod val="85000"/>
                    <a:lumOff val="15000"/>
                  </a:schemeClr>
                </a:solidFill>
              </a:endParaRPr>
            </a:p>
          </p:txBody>
        </p:sp>
        <p:sp>
          <p:nvSpPr>
            <p:cNvPr id="18" name="椭圆 17"/>
            <p:cNvSpPr/>
            <p:nvPr/>
          </p:nvSpPr>
          <p:spPr>
            <a:xfrm>
              <a:off x="6098443" y="3576786"/>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椭圆 19"/>
            <p:cNvSpPr/>
            <p:nvPr/>
          </p:nvSpPr>
          <p:spPr>
            <a:xfrm>
              <a:off x="5985340" y="38665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椭圆 20"/>
            <p:cNvSpPr/>
            <p:nvPr/>
          </p:nvSpPr>
          <p:spPr>
            <a:xfrm>
              <a:off x="6533378" y="36760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p:cNvSpPr/>
            <p:nvPr/>
          </p:nvSpPr>
          <p:spPr>
            <a:xfrm>
              <a:off x="6762772" y="3464194"/>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nvSpPr>
          <p:spPr>
            <a:xfrm>
              <a:off x="7011113" y="3102399"/>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椭圆 23"/>
            <p:cNvSpPr/>
            <p:nvPr/>
          </p:nvSpPr>
          <p:spPr>
            <a:xfrm>
              <a:off x="6940734" y="2755805"/>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椭圆 24"/>
            <p:cNvSpPr/>
            <p:nvPr/>
          </p:nvSpPr>
          <p:spPr>
            <a:xfrm>
              <a:off x="7308342"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椭圆 25"/>
            <p:cNvSpPr/>
            <p:nvPr/>
          </p:nvSpPr>
          <p:spPr>
            <a:xfrm>
              <a:off x="7548075"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直接连接符 28"/>
          <p:cNvCxnSpPr/>
          <p:nvPr/>
        </p:nvCxnSpPr>
        <p:spPr>
          <a:xfrm>
            <a:off x="6334666" y="3142940"/>
            <a:ext cx="1856834" cy="1797785"/>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6902568" y="3694625"/>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椭圆 30"/>
          <p:cNvSpPr/>
          <p:nvPr/>
        </p:nvSpPr>
        <p:spPr>
          <a:xfrm>
            <a:off x="6932019" y="3731228"/>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椭圆 31"/>
          <p:cNvSpPr/>
          <p:nvPr/>
        </p:nvSpPr>
        <p:spPr>
          <a:xfrm>
            <a:off x="6982741" y="3769622"/>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椭圆 32"/>
          <p:cNvSpPr/>
          <p:nvPr/>
        </p:nvSpPr>
        <p:spPr>
          <a:xfrm>
            <a:off x="7032117" y="3817690"/>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椭圆 33"/>
          <p:cNvSpPr/>
          <p:nvPr/>
        </p:nvSpPr>
        <p:spPr>
          <a:xfrm>
            <a:off x="7086481" y="3865419"/>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椭圆 34"/>
          <p:cNvSpPr/>
          <p:nvPr/>
        </p:nvSpPr>
        <p:spPr>
          <a:xfrm>
            <a:off x="7136960" y="3915885"/>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椭圆 35"/>
          <p:cNvSpPr/>
          <p:nvPr/>
        </p:nvSpPr>
        <p:spPr>
          <a:xfrm>
            <a:off x="7187439" y="3961182"/>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椭圆 36"/>
          <p:cNvSpPr/>
          <p:nvPr/>
        </p:nvSpPr>
        <p:spPr>
          <a:xfrm>
            <a:off x="7258501" y="4020113"/>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37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E.g., Shoe </a:t>
            </a:r>
            <a:r>
              <a:rPr lang="en-US" dirty="0" smtClean="0"/>
              <a:t>size</a:t>
            </a:r>
            <a:endParaRPr lang="en-US" dirty="0"/>
          </a:p>
        </p:txBody>
      </p:sp>
      <p:sp>
        <p:nvSpPr>
          <p:cNvPr id="3" name="内容占位符 2"/>
          <p:cNvSpPr>
            <a:spLocks noGrp="1"/>
          </p:cNvSpPr>
          <p:nvPr>
            <p:ph idx="1"/>
          </p:nvPr>
        </p:nvSpPr>
        <p:spPr/>
        <p:txBody>
          <a:bodyPr/>
          <a:lstStyle/>
          <a:p>
            <a:r>
              <a:rPr lang="en-US" dirty="0"/>
              <a:t>We take noisy measurements </a:t>
            </a:r>
            <a:r>
              <a:rPr lang="en-US" dirty="0" smtClean="0"/>
              <a:t>on European </a:t>
            </a:r>
            <a:r>
              <a:rPr lang="en-US" dirty="0"/>
              <a:t>and American scale</a:t>
            </a:r>
          </a:p>
          <a:p>
            <a:r>
              <a:rPr lang="en-US" dirty="0" smtClean="0"/>
              <a:t>How </a:t>
            </a:r>
            <a:r>
              <a:rPr lang="en-US" dirty="0"/>
              <a:t>can we do ‘better’, i.e., find </a:t>
            </a:r>
            <a:r>
              <a:rPr lang="en-US" dirty="0" smtClean="0"/>
              <a:t>a simpler</a:t>
            </a:r>
            <a:r>
              <a:rPr lang="en-US" dirty="0"/>
              <a:t>, compact representation? </a:t>
            </a:r>
            <a:endParaRPr lang="en-US" dirty="0" smtClean="0"/>
          </a:p>
          <a:p>
            <a:pPr lvl="1"/>
            <a:r>
              <a:rPr lang="en-US" dirty="0"/>
              <a:t>Pick a direction and project onto this direction</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5</a:t>
            </a:fld>
            <a:endParaRPr lang="en-US"/>
          </a:p>
        </p:txBody>
      </p:sp>
      <p:grpSp>
        <p:nvGrpSpPr>
          <p:cNvPr id="27" name="组合 26"/>
          <p:cNvGrpSpPr/>
          <p:nvPr/>
        </p:nvGrpSpPr>
        <p:grpSpPr>
          <a:xfrm>
            <a:off x="5763353" y="2761635"/>
            <a:ext cx="2832370" cy="2579200"/>
            <a:chOff x="5414027" y="1961535"/>
            <a:chExt cx="2832370" cy="2579200"/>
          </a:xfrm>
        </p:grpSpPr>
        <p:cxnSp>
          <p:nvCxnSpPr>
            <p:cNvPr id="8" name="直接连接符 7"/>
            <p:cNvCxnSpPr/>
            <p:nvPr/>
          </p:nvCxnSpPr>
          <p:spPr>
            <a:xfrm>
              <a:off x="5869858" y="1961535"/>
              <a:ext cx="0" cy="21827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57158" y="4144297"/>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6081391" y="4140625"/>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American Size</a:t>
              </a:r>
              <a:endParaRPr lang="en-US" sz="2000" b="1" dirty="0">
                <a:solidFill>
                  <a:schemeClr val="tx1">
                    <a:lumMod val="85000"/>
                    <a:lumOff val="15000"/>
                  </a:schemeClr>
                </a:solidFill>
              </a:endParaRPr>
            </a:p>
          </p:txBody>
        </p:sp>
        <p:sp>
          <p:nvSpPr>
            <p:cNvPr id="14" name="文本框 13"/>
            <p:cNvSpPr txBox="1"/>
            <p:nvPr/>
          </p:nvSpPr>
          <p:spPr>
            <a:xfrm rot="16200000">
              <a:off x="4633314" y="2959802"/>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European Size</a:t>
              </a:r>
              <a:endParaRPr lang="en-US" sz="2000" b="1" dirty="0">
                <a:solidFill>
                  <a:schemeClr val="tx1">
                    <a:lumMod val="85000"/>
                    <a:lumOff val="15000"/>
                  </a:schemeClr>
                </a:solidFill>
              </a:endParaRPr>
            </a:p>
          </p:txBody>
        </p:sp>
        <p:sp>
          <p:nvSpPr>
            <p:cNvPr id="18" name="椭圆 17"/>
            <p:cNvSpPr/>
            <p:nvPr/>
          </p:nvSpPr>
          <p:spPr>
            <a:xfrm>
              <a:off x="6098443" y="3576786"/>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椭圆 19"/>
            <p:cNvSpPr/>
            <p:nvPr/>
          </p:nvSpPr>
          <p:spPr>
            <a:xfrm>
              <a:off x="5985340" y="38665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椭圆 20"/>
            <p:cNvSpPr/>
            <p:nvPr/>
          </p:nvSpPr>
          <p:spPr>
            <a:xfrm>
              <a:off x="6533378" y="36760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椭圆 21"/>
            <p:cNvSpPr/>
            <p:nvPr/>
          </p:nvSpPr>
          <p:spPr>
            <a:xfrm>
              <a:off x="6762772" y="3464194"/>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椭圆 22"/>
            <p:cNvSpPr/>
            <p:nvPr/>
          </p:nvSpPr>
          <p:spPr>
            <a:xfrm>
              <a:off x="7011113" y="3102399"/>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椭圆 23"/>
            <p:cNvSpPr/>
            <p:nvPr/>
          </p:nvSpPr>
          <p:spPr>
            <a:xfrm>
              <a:off x="6940734" y="2755805"/>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椭圆 24"/>
            <p:cNvSpPr/>
            <p:nvPr/>
          </p:nvSpPr>
          <p:spPr>
            <a:xfrm>
              <a:off x="7308342"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椭圆 25"/>
            <p:cNvSpPr/>
            <p:nvPr/>
          </p:nvSpPr>
          <p:spPr>
            <a:xfrm>
              <a:off x="7548075"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9" name="直接连接符 28"/>
          <p:cNvCxnSpPr/>
          <p:nvPr/>
        </p:nvCxnSpPr>
        <p:spPr>
          <a:xfrm flipH="1">
            <a:off x="6206485" y="3071813"/>
            <a:ext cx="1875478" cy="18689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7889581" y="3134505"/>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椭圆 30"/>
          <p:cNvSpPr/>
          <p:nvPr/>
        </p:nvSpPr>
        <p:spPr>
          <a:xfrm>
            <a:off x="7780399" y="3266289"/>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椭圆 31"/>
          <p:cNvSpPr/>
          <p:nvPr/>
        </p:nvSpPr>
        <p:spPr>
          <a:xfrm>
            <a:off x="7386704" y="3643629"/>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椭圆 32"/>
          <p:cNvSpPr/>
          <p:nvPr/>
        </p:nvSpPr>
        <p:spPr>
          <a:xfrm>
            <a:off x="7214168" y="3817664"/>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椭圆 33"/>
          <p:cNvSpPr/>
          <p:nvPr/>
        </p:nvSpPr>
        <p:spPr>
          <a:xfrm>
            <a:off x="6940371" y="4079304"/>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椭圆 34"/>
          <p:cNvSpPr/>
          <p:nvPr/>
        </p:nvSpPr>
        <p:spPr>
          <a:xfrm>
            <a:off x="6729283" y="4298356"/>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椭圆 35"/>
          <p:cNvSpPr/>
          <p:nvPr/>
        </p:nvSpPr>
        <p:spPr>
          <a:xfrm>
            <a:off x="6555161" y="4481906"/>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椭圆 36"/>
          <p:cNvSpPr/>
          <p:nvPr/>
        </p:nvSpPr>
        <p:spPr>
          <a:xfrm>
            <a:off x="6357232" y="4687064"/>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9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Goal: Minimize </a:t>
            </a:r>
            <a:r>
              <a:rPr lang="en-US" dirty="0" smtClean="0"/>
              <a:t>reconstruction error</a:t>
            </a:r>
            <a:endParaRPr lang="en-US" dirty="0"/>
          </a:p>
        </p:txBody>
      </p:sp>
      <p:sp>
        <p:nvSpPr>
          <p:cNvPr id="3" name="内容占位符 2"/>
          <p:cNvSpPr>
            <a:spLocks noGrp="1"/>
          </p:cNvSpPr>
          <p:nvPr>
            <p:ph idx="1"/>
          </p:nvPr>
        </p:nvSpPr>
        <p:spPr>
          <a:xfrm>
            <a:off x="587829" y="856989"/>
            <a:ext cx="5185039" cy="5444238"/>
          </a:xfrm>
        </p:spPr>
        <p:txBody>
          <a:bodyPr/>
          <a:lstStyle/>
          <a:p>
            <a:r>
              <a:rPr lang="en-US" dirty="0" smtClean="0"/>
              <a:t>Minimize </a:t>
            </a:r>
            <a:r>
              <a:rPr lang="en-US" dirty="0"/>
              <a:t>Euclidean distances between original points and their </a:t>
            </a:r>
            <a:r>
              <a:rPr lang="en-US" dirty="0" smtClean="0"/>
              <a:t>projections</a:t>
            </a:r>
          </a:p>
          <a:p>
            <a:r>
              <a:rPr lang="en-US" dirty="0"/>
              <a:t>PCA solution solves this problem!</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6</a:t>
            </a:fld>
            <a:endParaRPr lang="en-US"/>
          </a:p>
        </p:txBody>
      </p:sp>
      <p:grpSp>
        <p:nvGrpSpPr>
          <p:cNvPr id="7" name="组合 6"/>
          <p:cNvGrpSpPr/>
          <p:nvPr/>
        </p:nvGrpSpPr>
        <p:grpSpPr>
          <a:xfrm>
            <a:off x="5763353" y="2761635"/>
            <a:ext cx="2832370" cy="2579200"/>
            <a:chOff x="5414027" y="1961535"/>
            <a:chExt cx="2832370" cy="2579200"/>
          </a:xfrm>
        </p:grpSpPr>
        <p:cxnSp>
          <p:nvCxnSpPr>
            <p:cNvPr id="8" name="直接连接符 7"/>
            <p:cNvCxnSpPr/>
            <p:nvPr/>
          </p:nvCxnSpPr>
          <p:spPr>
            <a:xfrm>
              <a:off x="5869858" y="1961535"/>
              <a:ext cx="0" cy="21827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57158" y="4144297"/>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81391" y="4140625"/>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American Size</a:t>
              </a:r>
              <a:endParaRPr lang="en-US" sz="2000" b="1" dirty="0">
                <a:solidFill>
                  <a:schemeClr val="tx1">
                    <a:lumMod val="85000"/>
                    <a:lumOff val="15000"/>
                  </a:schemeClr>
                </a:solidFill>
              </a:endParaRPr>
            </a:p>
          </p:txBody>
        </p:sp>
        <p:sp>
          <p:nvSpPr>
            <p:cNvPr id="11" name="文本框 10"/>
            <p:cNvSpPr txBox="1"/>
            <p:nvPr/>
          </p:nvSpPr>
          <p:spPr>
            <a:xfrm rot="16200000">
              <a:off x="4633314" y="2959802"/>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European Size</a:t>
              </a:r>
              <a:endParaRPr lang="en-US" sz="2000" b="1" dirty="0">
                <a:solidFill>
                  <a:schemeClr val="tx1">
                    <a:lumMod val="85000"/>
                    <a:lumOff val="15000"/>
                  </a:schemeClr>
                </a:solidFill>
              </a:endParaRPr>
            </a:p>
          </p:txBody>
        </p:sp>
        <p:sp>
          <p:nvSpPr>
            <p:cNvPr id="12" name="椭圆 11"/>
            <p:cNvSpPr/>
            <p:nvPr/>
          </p:nvSpPr>
          <p:spPr>
            <a:xfrm>
              <a:off x="6098443" y="3576786"/>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nvSpPr>
          <p:spPr>
            <a:xfrm>
              <a:off x="5985340" y="38665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p:cNvSpPr/>
            <p:nvPr/>
          </p:nvSpPr>
          <p:spPr>
            <a:xfrm>
              <a:off x="6533378" y="36760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nvSpPr>
          <p:spPr>
            <a:xfrm>
              <a:off x="6762772" y="3464194"/>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a:off x="7011113" y="3102399"/>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椭圆 16"/>
            <p:cNvSpPr/>
            <p:nvPr/>
          </p:nvSpPr>
          <p:spPr>
            <a:xfrm>
              <a:off x="6940734" y="2755805"/>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椭圆 17"/>
            <p:cNvSpPr/>
            <p:nvPr/>
          </p:nvSpPr>
          <p:spPr>
            <a:xfrm>
              <a:off x="7308342"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椭圆 18"/>
            <p:cNvSpPr/>
            <p:nvPr/>
          </p:nvSpPr>
          <p:spPr>
            <a:xfrm>
              <a:off x="7548075"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0" name="直接连接符 19"/>
          <p:cNvCxnSpPr/>
          <p:nvPr/>
        </p:nvCxnSpPr>
        <p:spPr>
          <a:xfrm flipH="1">
            <a:off x="6206485" y="3071813"/>
            <a:ext cx="1875478" cy="1868912"/>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7889581" y="3134505"/>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椭圆 21"/>
          <p:cNvSpPr/>
          <p:nvPr/>
        </p:nvSpPr>
        <p:spPr>
          <a:xfrm>
            <a:off x="7780399" y="3266289"/>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椭圆 22"/>
          <p:cNvSpPr/>
          <p:nvPr/>
        </p:nvSpPr>
        <p:spPr>
          <a:xfrm>
            <a:off x="7386704" y="3643629"/>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椭圆 23"/>
          <p:cNvSpPr/>
          <p:nvPr/>
        </p:nvSpPr>
        <p:spPr>
          <a:xfrm>
            <a:off x="7243436" y="3778683"/>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椭圆 24"/>
          <p:cNvSpPr/>
          <p:nvPr/>
        </p:nvSpPr>
        <p:spPr>
          <a:xfrm>
            <a:off x="6940371" y="4079304"/>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椭圆 25"/>
          <p:cNvSpPr/>
          <p:nvPr/>
        </p:nvSpPr>
        <p:spPr>
          <a:xfrm>
            <a:off x="6710790" y="4302247"/>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椭圆 26"/>
          <p:cNvSpPr/>
          <p:nvPr/>
        </p:nvSpPr>
        <p:spPr>
          <a:xfrm>
            <a:off x="6549565" y="4476137"/>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椭圆 27"/>
          <p:cNvSpPr/>
          <p:nvPr/>
        </p:nvSpPr>
        <p:spPr>
          <a:xfrm>
            <a:off x="6357232" y="4687064"/>
            <a:ext cx="117002" cy="114914"/>
          </a:xfrm>
          <a:prstGeom prst="ellipse">
            <a:avLst/>
          </a:prstGeom>
          <a:solidFill>
            <a:srgbClr val="00B0F0"/>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0" name="直接连接符 29"/>
          <p:cNvCxnSpPr>
            <a:stCxn id="18" idx="5"/>
            <a:endCxn id="22" idx="1"/>
          </p:cNvCxnSpPr>
          <p:nvPr/>
        </p:nvCxnSpPr>
        <p:spPr>
          <a:xfrm>
            <a:off x="7757535" y="3241025"/>
            <a:ext cx="39999" cy="4209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a:xfrm>
            <a:off x="7340439" y="3884695"/>
            <a:ext cx="39999" cy="42093"/>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2" name="直接连接符 31"/>
          <p:cNvCxnSpPr>
            <a:endCxn id="15" idx="1"/>
          </p:cNvCxnSpPr>
          <p:nvPr/>
        </p:nvCxnSpPr>
        <p:spPr>
          <a:xfrm>
            <a:off x="7034383" y="4175008"/>
            <a:ext cx="94850" cy="10611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4" name="直接连接符 33"/>
          <p:cNvCxnSpPr>
            <a:stCxn id="26" idx="5"/>
            <a:endCxn id="14" idx="1"/>
          </p:cNvCxnSpPr>
          <p:nvPr/>
        </p:nvCxnSpPr>
        <p:spPr>
          <a:xfrm>
            <a:off x="6810657" y="4400332"/>
            <a:ext cx="89182" cy="9263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39" name="直接连接符 38"/>
          <p:cNvCxnSpPr>
            <a:stCxn id="12" idx="5"/>
            <a:endCxn id="27" idx="1"/>
          </p:cNvCxnSpPr>
          <p:nvPr/>
        </p:nvCxnSpPr>
        <p:spPr>
          <a:xfrm>
            <a:off x="6547636" y="4474971"/>
            <a:ext cx="19064" cy="17995"/>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43" name="矩形 42"/>
          <p:cNvSpPr/>
          <p:nvPr/>
        </p:nvSpPr>
        <p:spPr>
          <a:xfrm>
            <a:off x="989468" y="2957292"/>
            <a:ext cx="4572000" cy="1938992"/>
          </a:xfrm>
          <a:prstGeom prst="rect">
            <a:avLst/>
          </a:prstGeom>
        </p:spPr>
        <p:txBody>
          <a:bodyPr>
            <a:spAutoFit/>
          </a:bodyPr>
          <a:lstStyle/>
          <a:p>
            <a:r>
              <a:rPr lang="en-US" sz="2400" b="1" dirty="0" smtClean="0">
                <a:solidFill>
                  <a:schemeClr val="tx1">
                    <a:lumMod val="75000"/>
                    <a:lumOff val="25000"/>
                  </a:schemeClr>
                </a:solidFill>
              </a:rPr>
              <a:t>PCA</a:t>
            </a:r>
            <a:r>
              <a:rPr lang="en-US" sz="2400" dirty="0" smtClean="0">
                <a:solidFill>
                  <a:schemeClr val="tx1">
                    <a:lumMod val="75000"/>
                    <a:lumOff val="25000"/>
                  </a:schemeClr>
                </a:solidFill>
              </a:rPr>
              <a:t> — reconstruct 2D data via 2D data with single degree of freedom. Evaluate reconstructions (represented by blue line) by </a:t>
            </a:r>
            <a:r>
              <a:rPr lang="en-US" sz="2400" b="1" dirty="0" smtClean="0">
                <a:solidFill>
                  <a:schemeClr val="tx1">
                    <a:lumMod val="75000"/>
                    <a:lumOff val="25000"/>
                  </a:schemeClr>
                </a:solidFill>
              </a:rPr>
              <a:t>Euclidean</a:t>
            </a:r>
            <a:r>
              <a:rPr lang="en-US" sz="2400" dirty="0" smtClean="0">
                <a:solidFill>
                  <a:schemeClr val="tx1">
                    <a:lumMod val="75000"/>
                    <a:lumOff val="25000"/>
                  </a:schemeClr>
                </a:solidFill>
              </a:rPr>
              <a:t> distances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654689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a:t>
            </a:r>
            <a:r>
              <a:rPr lang="en-US" dirty="0" smtClean="0"/>
              <a:t>goal</a:t>
            </a:r>
            <a:r>
              <a:rPr lang="en-US" dirty="0"/>
              <a:t>: Maximize </a:t>
            </a:r>
            <a:r>
              <a:rPr lang="en-US" dirty="0" smtClean="0"/>
              <a:t>variance</a:t>
            </a:r>
            <a:endParaRPr lang="en-US" dirty="0"/>
          </a:p>
        </p:txBody>
      </p:sp>
      <p:sp>
        <p:nvSpPr>
          <p:cNvPr id="3" name="内容占位符 2"/>
          <p:cNvSpPr>
            <a:spLocks noGrp="1"/>
          </p:cNvSpPr>
          <p:nvPr>
            <p:ph idx="1"/>
          </p:nvPr>
        </p:nvSpPr>
        <p:spPr>
          <a:xfrm>
            <a:off x="587829" y="856989"/>
            <a:ext cx="5016558" cy="5444238"/>
          </a:xfrm>
        </p:spPr>
        <p:txBody>
          <a:bodyPr/>
          <a:lstStyle/>
          <a:p>
            <a:r>
              <a:rPr lang="en-US" dirty="0" smtClean="0"/>
              <a:t>To </a:t>
            </a:r>
            <a:r>
              <a:rPr lang="en-US" dirty="0"/>
              <a:t>identify patterns we want to study variation across </a:t>
            </a:r>
            <a:r>
              <a:rPr lang="en-US" dirty="0" smtClean="0"/>
              <a:t>observations</a:t>
            </a:r>
          </a:p>
          <a:p>
            <a:r>
              <a:rPr lang="en-US" dirty="0"/>
              <a:t>Can we do ‘better’, i.e., find a compact representation that captures variation?</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7</a:t>
            </a:fld>
            <a:endParaRPr lang="en-US"/>
          </a:p>
        </p:txBody>
      </p:sp>
      <p:grpSp>
        <p:nvGrpSpPr>
          <p:cNvPr id="7" name="组合 6"/>
          <p:cNvGrpSpPr/>
          <p:nvPr/>
        </p:nvGrpSpPr>
        <p:grpSpPr>
          <a:xfrm>
            <a:off x="5763353" y="2761635"/>
            <a:ext cx="2832370" cy="2579200"/>
            <a:chOff x="5414027" y="1961535"/>
            <a:chExt cx="2832370" cy="2579200"/>
          </a:xfrm>
        </p:grpSpPr>
        <p:cxnSp>
          <p:nvCxnSpPr>
            <p:cNvPr id="8" name="直接连接符 7"/>
            <p:cNvCxnSpPr/>
            <p:nvPr/>
          </p:nvCxnSpPr>
          <p:spPr>
            <a:xfrm>
              <a:off x="5869858" y="1961535"/>
              <a:ext cx="0" cy="21827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57158" y="4144297"/>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81391" y="4140625"/>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American Size</a:t>
              </a:r>
              <a:endParaRPr lang="en-US" sz="2000" b="1" dirty="0">
                <a:solidFill>
                  <a:schemeClr val="tx1">
                    <a:lumMod val="85000"/>
                    <a:lumOff val="15000"/>
                  </a:schemeClr>
                </a:solidFill>
              </a:endParaRPr>
            </a:p>
          </p:txBody>
        </p:sp>
        <p:sp>
          <p:nvSpPr>
            <p:cNvPr id="11" name="文本框 10"/>
            <p:cNvSpPr txBox="1"/>
            <p:nvPr/>
          </p:nvSpPr>
          <p:spPr>
            <a:xfrm rot="16200000">
              <a:off x="4633314" y="2959802"/>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European Size</a:t>
              </a:r>
              <a:endParaRPr lang="en-US" sz="2000" b="1" dirty="0">
                <a:solidFill>
                  <a:schemeClr val="tx1">
                    <a:lumMod val="85000"/>
                    <a:lumOff val="15000"/>
                  </a:schemeClr>
                </a:solidFill>
              </a:endParaRPr>
            </a:p>
          </p:txBody>
        </p:sp>
        <p:sp>
          <p:nvSpPr>
            <p:cNvPr id="12" name="椭圆 11"/>
            <p:cNvSpPr/>
            <p:nvPr/>
          </p:nvSpPr>
          <p:spPr>
            <a:xfrm>
              <a:off x="6098443" y="3576786"/>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nvSpPr>
          <p:spPr>
            <a:xfrm>
              <a:off x="5985340" y="38665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p:cNvSpPr/>
            <p:nvPr/>
          </p:nvSpPr>
          <p:spPr>
            <a:xfrm>
              <a:off x="6533378" y="36760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nvSpPr>
          <p:spPr>
            <a:xfrm>
              <a:off x="6762772" y="3464194"/>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a:off x="7011113" y="3102399"/>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椭圆 16"/>
            <p:cNvSpPr/>
            <p:nvPr/>
          </p:nvSpPr>
          <p:spPr>
            <a:xfrm>
              <a:off x="6940734" y="2755805"/>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椭圆 17"/>
            <p:cNvSpPr/>
            <p:nvPr/>
          </p:nvSpPr>
          <p:spPr>
            <a:xfrm>
              <a:off x="7308342"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椭圆 18"/>
            <p:cNvSpPr/>
            <p:nvPr/>
          </p:nvSpPr>
          <p:spPr>
            <a:xfrm>
              <a:off x="7548075"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椭圆 33"/>
          <p:cNvSpPr/>
          <p:nvPr/>
        </p:nvSpPr>
        <p:spPr>
          <a:xfrm rot="2119150">
            <a:off x="6875899" y="3786252"/>
            <a:ext cx="721041" cy="342865"/>
          </a:xfrm>
          <a:prstGeom prst="ellips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直接箭头连接符 35"/>
          <p:cNvCxnSpPr/>
          <p:nvPr/>
        </p:nvCxnSpPr>
        <p:spPr>
          <a:xfrm flipH="1" flipV="1">
            <a:off x="6634163" y="3505200"/>
            <a:ext cx="243593" cy="195121"/>
          </a:xfrm>
          <a:prstGeom prst="straightConnector1">
            <a:avLst/>
          </a:prstGeom>
          <a:ln w="25400">
            <a:solidFill>
              <a:srgbClr val="FF000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920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Another </a:t>
            </a:r>
            <a:r>
              <a:rPr lang="en-US" dirty="0" smtClean="0"/>
              <a:t>goal</a:t>
            </a:r>
            <a:r>
              <a:rPr lang="en-US" dirty="0"/>
              <a:t>: Maximize </a:t>
            </a:r>
            <a:r>
              <a:rPr lang="en-US" dirty="0" smtClean="0"/>
              <a:t>variance</a:t>
            </a:r>
            <a:endParaRPr lang="en-US" dirty="0"/>
          </a:p>
        </p:txBody>
      </p:sp>
      <p:sp>
        <p:nvSpPr>
          <p:cNvPr id="3" name="内容占位符 2"/>
          <p:cNvSpPr>
            <a:spLocks noGrp="1"/>
          </p:cNvSpPr>
          <p:nvPr>
            <p:ph idx="1"/>
          </p:nvPr>
        </p:nvSpPr>
        <p:spPr>
          <a:xfrm>
            <a:off x="587829" y="856989"/>
            <a:ext cx="5016558" cy="5444238"/>
          </a:xfrm>
        </p:spPr>
        <p:txBody>
          <a:bodyPr/>
          <a:lstStyle/>
          <a:p>
            <a:r>
              <a:rPr lang="en-US" dirty="0" smtClean="0"/>
              <a:t>To </a:t>
            </a:r>
            <a:r>
              <a:rPr lang="en-US" dirty="0"/>
              <a:t>identify patterns we want to study variation across </a:t>
            </a:r>
            <a:r>
              <a:rPr lang="en-US" dirty="0" smtClean="0"/>
              <a:t>observations</a:t>
            </a:r>
          </a:p>
          <a:p>
            <a:r>
              <a:rPr lang="en-US" dirty="0"/>
              <a:t>Can we do ‘better’, i.e., find a compact representation that captures variation</a:t>
            </a:r>
            <a:r>
              <a:rPr lang="en-US" dirty="0" smtClean="0"/>
              <a:t>?</a:t>
            </a:r>
          </a:p>
          <a:p>
            <a:r>
              <a:rPr lang="en-US" dirty="0"/>
              <a:t>PCA solution finds directions of maximal variance!</a:t>
            </a:r>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8</a:t>
            </a:fld>
            <a:endParaRPr lang="en-US"/>
          </a:p>
        </p:txBody>
      </p:sp>
      <p:grpSp>
        <p:nvGrpSpPr>
          <p:cNvPr id="7" name="组合 6"/>
          <p:cNvGrpSpPr/>
          <p:nvPr/>
        </p:nvGrpSpPr>
        <p:grpSpPr>
          <a:xfrm>
            <a:off x="5763353" y="2761635"/>
            <a:ext cx="2832370" cy="2579200"/>
            <a:chOff x="5414027" y="1961535"/>
            <a:chExt cx="2832370" cy="2579200"/>
          </a:xfrm>
        </p:grpSpPr>
        <p:cxnSp>
          <p:nvCxnSpPr>
            <p:cNvPr id="8" name="直接连接符 7"/>
            <p:cNvCxnSpPr/>
            <p:nvPr/>
          </p:nvCxnSpPr>
          <p:spPr>
            <a:xfrm>
              <a:off x="5869858" y="1961535"/>
              <a:ext cx="0" cy="218276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857158" y="4144297"/>
              <a:ext cx="238923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6081391" y="4140625"/>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American Size</a:t>
              </a:r>
              <a:endParaRPr lang="en-US" sz="2000" b="1" dirty="0">
                <a:solidFill>
                  <a:schemeClr val="tx1">
                    <a:lumMod val="85000"/>
                    <a:lumOff val="15000"/>
                  </a:schemeClr>
                </a:solidFill>
              </a:endParaRPr>
            </a:p>
          </p:txBody>
        </p:sp>
        <p:sp>
          <p:nvSpPr>
            <p:cNvPr id="11" name="文本框 10"/>
            <p:cNvSpPr txBox="1"/>
            <p:nvPr/>
          </p:nvSpPr>
          <p:spPr>
            <a:xfrm rot="16200000">
              <a:off x="4633314" y="2959802"/>
              <a:ext cx="1961536" cy="400110"/>
            </a:xfrm>
            <a:prstGeom prst="rect">
              <a:avLst/>
            </a:prstGeom>
            <a:noFill/>
          </p:spPr>
          <p:txBody>
            <a:bodyPr wrap="square" rtlCol="0">
              <a:spAutoFit/>
            </a:bodyPr>
            <a:lstStyle/>
            <a:p>
              <a:r>
                <a:rPr lang="en-US" sz="2000" b="1" dirty="0" smtClean="0">
                  <a:solidFill>
                    <a:schemeClr val="tx1">
                      <a:lumMod val="85000"/>
                      <a:lumOff val="15000"/>
                    </a:schemeClr>
                  </a:solidFill>
                </a:rPr>
                <a:t>European Size</a:t>
              </a:r>
              <a:endParaRPr lang="en-US" sz="2000" b="1" dirty="0">
                <a:solidFill>
                  <a:schemeClr val="tx1">
                    <a:lumMod val="85000"/>
                    <a:lumOff val="15000"/>
                  </a:schemeClr>
                </a:solidFill>
              </a:endParaRPr>
            </a:p>
          </p:txBody>
        </p:sp>
        <p:sp>
          <p:nvSpPr>
            <p:cNvPr id="12" name="椭圆 11"/>
            <p:cNvSpPr/>
            <p:nvPr/>
          </p:nvSpPr>
          <p:spPr>
            <a:xfrm>
              <a:off x="6098443" y="3576786"/>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椭圆 12"/>
            <p:cNvSpPr/>
            <p:nvPr/>
          </p:nvSpPr>
          <p:spPr>
            <a:xfrm>
              <a:off x="5985340" y="38665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椭圆 13"/>
            <p:cNvSpPr/>
            <p:nvPr/>
          </p:nvSpPr>
          <p:spPr>
            <a:xfrm>
              <a:off x="6533378" y="3676037"/>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椭圆 14"/>
            <p:cNvSpPr/>
            <p:nvPr/>
          </p:nvSpPr>
          <p:spPr>
            <a:xfrm>
              <a:off x="6762772" y="3464194"/>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椭圆 15"/>
            <p:cNvSpPr/>
            <p:nvPr/>
          </p:nvSpPr>
          <p:spPr>
            <a:xfrm>
              <a:off x="7011113" y="3102399"/>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椭圆 16"/>
            <p:cNvSpPr/>
            <p:nvPr/>
          </p:nvSpPr>
          <p:spPr>
            <a:xfrm>
              <a:off x="6940734" y="2755805"/>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椭圆 17"/>
            <p:cNvSpPr/>
            <p:nvPr/>
          </p:nvSpPr>
          <p:spPr>
            <a:xfrm>
              <a:off x="7308342"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椭圆 18"/>
            <p:cNvSpPr/>
            <p:nvPr/>
          </p:nvSpPr>
          <p:spPr>
            <a:xfrm>
              <a:off x="7548075" y="2342840"/>
              <a:ext cx="117002" cy="114914"/>
            </a:xfrm>
            <a:prstGeom prst="ellipse">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椭圆 33"/>
          <p:cNvSpPr/>
          <p:nvPr/>
        </p:nvSpPr>
        <p:spPr>
          <a:xfrm rot="7961271">
            <a:off x="5972689" y="3570162"/>
            <a:ext cx="2395820" cy="766002"/>
          </a:xfrm>
          <a:prstGeom prst="ellipse">
            <a:avLst/>
          </a:pr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直接箭头连接符 35"/>
          <p:cNvCxnSpPr/>
          <p:nvPr/>
        </p:nvCxnSpPr>
        <p:spPr>
          <a:xfrm flipV="1">
            <a:off x="6696600" y="3144474"/>
            <a:ext cx="284365" cy="274985"/>
          </a:xfrm>
          <a:prstGeom prst="straightConnector1">
            <a:avLst/>
          </a:prstGeom>
          <a:ln w="25400">
            <a:solidFill>
              <a:srgbClr val="C00000">
                <a:alpha val="50000"/>
              </a:srgb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871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Principal Component Analysis (PCA)</a:t>
            </a:r>
          </a:p>
        </p:txBody>
      </p:sp>
      <p:sp>
        <p:nvSpPr>
          <p:cNvPr id="3" name="内容占位符 2"/>
          <p:cNvSpPr>
            <a:spLocks noGrp="1"/>
          </p:cNvSpPr>
          <p:nvPr>
            <p:ph idx="1"/>
          </p:nvPr>
        </p:nvSpPr>
        <p:spPr/>
        <p:txBody>
          <a:bodyPr/>
          <a:lstStyle/>
          <a:p>
            <a:r>
              <a:rPr lang="en-US" dirty="0"/>
              <a:t>PCA: converts a set of observations of possibly correlated variables into a set of values of linearly uncorrelated variables called principal components</a:t>
            </a:r>
          </a:p>
          <a:p>
            <a:r>
              <a:rPr lang="en-US" dirty="0"/>
              <a:t>This transformation is defined in such a way that the first principal component has the largest possible variance, and each succeeding component in turn has the highest variance possible under the constraint that it be orthogonal to (i.e., uncorrelated with) the preceding components</a:t>
            </a:r>
          </a:p>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12/16/2016</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9</a:t>
            </a:fld>
            <a:endParaRPr lang="en-US"/>
          </a:p>
        </p:txBody>
      </p:sp>
    </p:spTree>
    <p:extLst>
      <p:ext uri="{BB962C8B-B14F-4D97-AF65-F5344CB8AC3E}">
        <p14:creationId xmlns:p14="http://schemas.microsoft.com/office/powerpoint/2010/main" val="241479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451</TotalTime>
  <Words>1158</Words>
  <Application>Microsoft Office PowerPoint</Application>
  <PresentationFormat>全屏显示(4:3)</PresentationFormat>
  <Paragraphs>306</Paragraphs>
  <Slides>31</Slides>
  <Notes>1</Notes>
  <HiddenSlides>0</HiddenSlides>
  <MMClips>0</MMClips>
  <ScaleCrop>false</ScaleCrop>
  <HeadingPairs>
    <vt:vector size="8" baseType="variant">
      <vt:variant>
        <vt:lpstr>已用的字体</vt:lpstr>
      </vt:variant>
      <vt:variant>
        <vt:i4>10</vt:i4>
      </vt:variant>
      <vt:variant>
        <vt:lpstr>主题</vt:lpstr>
      </vt:variant>
      <vt:variant>
        <vt:i4>2</vt:i4>
      </vt:variant>
      <vt:variant>
        <vt:lpstr>嵌入 OLE 服务器</vt:lpstr>
      </vt:variant>
      <vt:variant>
        <vt:i4>1</vt:i4>
      </vt:variant>
      <vt:variant>
        <vt:lpstr>幻灯片标题</vt:lpstr>
      </vt:variant>
      <vt:variant>
        <vt:i4>31</vt:i4>
      </vt:variant>
    </vt:vector>
  </HeadingPairs>
  <TitlesOfParts>
    <vt:vector size="44" baseType="lpstr">
      <vt:lpstr>ＭＳ Ｐゴシック</vt:lpstr>
      <vt:lpstr>等线</vt:lpstr>
      <vt:lpstr>等线 Light</vt:lpstr>
      <vt:lpstr>宋体</vt:lpstr>
      <vt:lpstr>Arial</vt:lpstr>
      <vt:lpstr>Calibri</vt:lpstr>
      <vt:lpstr>Calibri Light</vt:lpstr>
      <vt:lpstr>Cambria Math</vt:lpstr>
      <vt:lpstr>Times New Roman</vt:lpstr>
      <vt:lpstr>Wingdings</vt:lpstr>
      <vt:lpstr>Office 主题​​</vt:lpstr>
      <vt:lpstr>回顾</vt:lpstr>
      <vt:lpstr>MathType 6.0 Equation</vt:lpstr>
      <vt:lpstr>Dimension reduction</vt:lpstr>
      <vt:lpstr>Raw data can be complex, high-dimensional</vt:lpstr>
      <vt:lpstr>Dimensionality reduction</vt:lpstr>
      <vt:lpstr>E.g., Shoe size</vt:lpstr>
      <vt:lpstr>E.g., Shoe size</vt:lpstr>
      <vt:lpstr>Goal: Minimize reconstruction error</vt:lpstr>
      <vt:lpstr>Another goal: Maximize variance</vt:lpstr>
      <vt:lpstr>Another goal: Maximize variance</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Principal Component Analysis (PCA)</vt:lpstr>
      <vt:lpstr>Metric learning</vt:lpstr>
      <vt:lpstr>Distance measures</vt:lpstr>
      <vt:lpstr>Extension of Euclidean distance</vt:lpstr>
      <vt:lpstr>Mahalanobis distance</vt:lpstr>
      <vt:lpstr>Learn a metric using priori knowledge</vt:lpstr>
      <vt:lpstr>Dimension reduction using a learned metric</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Dimension reduction and PCA</dc:title>
  <dc:creator>Ying Shen</dc:creator>
  <cp:lastModifiedBy>Ying Shen</cp:lastModifiedBy>
  <cp:revision>133</cp:revision>
  <dcterms:created xsi:type="dcterms:W3CDTF">2016-08-29T02:36:13Z</dcterms:created>
  <dcterms:modified xsi:type="dcterms:W3CDTF">2016-12-16T04:20:07Z</dcterms:modified>
</cp:coreProperties>
</file>